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6" r:id="rId1"/>
  </p:sldMasterIdLst>
  <p:notesMasterIdLst>
    <p:notesMasterId r:id="rId182"/>
  </p:notesMasterIdLst>
  <p:handoutMasterIdLst>
    <p:handoutMasterId r:id="rId183"/>
  </p:handoutMasterIdLst>
  <p:sldIdLst>
    <p:sldId id="558" r:id="rId2"/>
    <p:sldId id="2441" r:id="rId3"/>
    <p:sldId id="2442" r:id="rId4"/>
    <p:sldId id="2212" r:id="rId5"/>
    <p:sldId id="485" r:id="rId6"/>
    <p:sldId id="2213" r:id="rId7"/>
    <p:sldId id="2117" r:id="rId8"/>
    <p:sldId id="2114" r:id="rId9"/>
    <p:sldId id="2118" r:id="rId10"/>
    <p:sldId id="2115" r:id="rId11"/>
    <p:sldId id="340" r:id="rId12"/>
    <p:sldId id="2279" r:id="rId13"/>
    <p:sldId id="2280" r:id="rId14"/>
    <p:sldId id="2281" r:id="rId15"/>
    <p:sldId id="2283" r:id="rId16"/>
    <p:sldId id="2284" r:id="rId17"/>
    <p:sldId id="2285" r:id="rId18"/>
    <p:sldId id="2286" r:id="rId19"/>
    <p:sldId id="2287" r:id="rId20"/>
    <p:sldId id="2288" r:id="rId21"/>
    <p:sldId id="2436" r:id="rId22"/>
    <p:sldId id="2437" r:id="rId23"/>
    <p:sldId id="2289" r:id="rId24"/>
    <p:sldId id="2290" r:id="rId25"/>
    <p:sldId id="2291" r:id="rId26"/>
    <p:sldId id="2292" r:id="rId27"/>
    <p:sldId id="2440" r:id="rId28"/>
    <p:sldId id="2293" r:id="rId29"/>
    <p:sldId id="2294" r:id="rId30"/>
    <p:sldId id="2295" r:id="rId31"/>
    <p:sldId id="2296" r:id="rId32"/>
    <p:sldId id="2297" r:id="rId33"/>
    <p:sldId id="2298" r:id="rId34"/>
    <p:sldId id="2299" r:id="rId35"/>
    <p:sldId id="2300" r:id="rId36"/>
    <p:sldId id="2301" r:id="rId37"/>
    <p:sldId id="2302" r:id="rId38"/>
    <p:sldId id="2303" r:id="rId39"/>
    <p:sldId id="2304" r:id="rId40"/>
    <p:sldId id="2305" r:id="rId41"/>
    <p:sldId id="2306" r:id="rId42"/>
    <p:sldId id="2307" r:id="rId43"/>
    <p:sldId id="2308" r:id="rId44"/>
    <p:sldId id="2309" r:id="rId45"/>
    <p:sldId id="2310" r:id="rId46"/>
    <p:sldId id="2311" r:id="rId47"/>
    <p:sldId id="2312" r:id="rId48"/>
    <p:sldId id="2313" r:id="rId49"/>
    <p:sldId id="2314" r:id="rId50"/>
    <p:sldId id="2315" r:id="rId51"/>
    <p:sldId id="2316" r:id="rId52"/>
    <p:sldId id="2317" r:id="rId53"/>
    <p:sldId id="2318" r:id="rId54"/>
    <p:sldId id="2319" r:id="rId55"/>
    <p:sldId id="2320" r:id="rId56"/>
    <p:sldId id="2321" r:id="rId57"/>
    <p:sldId id="2322" r:id="rId58"/>
    <p:sldId id="2323" r:id="rId59"/>
    <p:sldId id="2324" r:id="rId60"/>
    <p:sldId id="2325" r:id="rId61"/>
    <p:sldId id="2326" r:id="rId62"/>
    <p:sldId id="2327" r:id="rId63"/>
    <p:sldId id="2328" r:id="rId64"/>
    <p:sldId id="2329" r:id="rId65"/>
    <p:sldId id="2330" r:id="rId66"/>
    <p:sldId id="2331" r:id="rId67"/>
    <p:sldId id="2332" r:id="rId68"/>
    <p:sldId id="2333" r:id="rId69"/>
    <p:sldId id="2334" r:id="rId70"/>
    <p:sldId id="2438" r:id="rId71"/>
    <p:sldId id="2335" r:id="rId72"/>
    <p:sldId id="2336" r:id="rId73"/>
    <p:sldId id="2337" r:id="rId74"/>
    <p:sldId id="2338" r:id="rId75"/>
    <p:sldId id="2339" r:id="rId76"/>
    <p:sldId id="2004" r:id="rId77"/>
    <p:sldId id="2005" r:id="rId78"/>
    <p:sldId id="2006" r:id="rId79"/>
    <p:sldId id="534" r:id="rId80"/>
    <p:sldId id="535" r:id="rId81"/>
    <p:sldId id="662" r:id="rId82"/>
    <p:sldId id="663" r:id="rId83"/>
    <p:sldId id="2215" r:id="rId84"/>
    <p:sldId id="2216" r:id="rId85"/>
    <p:sldId id="2340" r:id="rId86"/>
    <p:sldId id="2341" r:id="rId87"/>
    <p:sldId id="2342" r:id="rId88"/>
    <p:sldId id="2343" r:id="rId89"/>
    <p:sldId id="2344" r:id="rId90"/>
    <p:sldId id="2345" r:id="rId91"/>
    <p:sldId id="2346" r:id="rId92"/>
    <p:sldId id="2347" r:id="rId93"/>
    <p:sldId id="2348" r:id="rId94"/>
    <p:sldId id="2349" r:id="rId95"/>
    <p:sldId id="2350" r:id="rId96"/>
    <p:sldId id="2351" r:id="rId97"/>
    <p:sldId id="2352" r:id="rId98"/>
    <p:sldId id="2353" r:id="rId99"/>
    <p:sldId id="2354" r:id="rId100"/>
    <p:sldId id="2355" r:id="rId101"/>
    <p:sldId id="2356" r:id="rId102"/>
    <p:sldId id="2357" r:id="rId103"/>
    <p:sldId id="2358" r:id="rId104"/>
    <p:sldId id="2359" r:id="rId105"/>
    <p:sldId id="2360" r:id="rId106"/>
    <p:sldId id="2361" r:id="rId107"/>
    <p:sldId id="2362" r:id="rId108"/>
    <p:sldId id="2363" r:id="rId109"/>
    <p:sldId id="2364" r:id="rId110"/>
    <p:sldId id="2365" r:id="rId111"/>
    <p:sldId id="2366" r:id="rId112"/>
    <p:sldId id="2367" r:id="rId113"/>
    <p:sldId id="2368" r:id="rId114"/>
    <p:sldId id="2369" r:id="rId115"/>
    <p:sldId id="2370" r:id="rId116"/>
    <p:sldId id="2371" r:id="rId117"/>
    <p:sldId id="2372" r:id="rId118"/>
    <p:sldId id="2373" r:id="rId119"/>
    <p:sldId id="2374" r:id="rId120"/>
    <p:sldId id="2375" r:id="rId121"/>
    <p:sldId id="2376" r:id="rId122"/>
    <p:sldId id="2377" r:id="rId123"/>
    <p:sldId id="2378" r:id="rId124"/>
    <p:sldId id="2379" r:id="rId125"/>
    <p:sldId id="2380" r:id="rId126"/>
    <p:sldId id="2381" r:id="rId127"/>
    <p:sldId id="2382" r:id="rId128"/>
    <p:sldId id="2383" r:id="rId129"/>
    <p:sldId id="2384" r:id="rId130"/>
    <p:sldId id="2385" r:id="rId131"/>
    <p:sldId id="2386" r:id="rId132"/>
    <p:sldId id="2387" r:id="rId133"/>
    <p:sldId id="2388" r:id="rId134"/>
    <p:sldId id="2389" r:id="rId135"/>
    <p:sldId id="2390" r:id="rId136"/>
    <p:sldId id="2391" r:id="rId137"/>
    <p:sldId id="2392" r:id="rId138"/>
    <p:sldId id="2393" r:id="rId139"/>
    <p:sldId id="2394" r:id="rId140"/>
    <p:sldId id="2395" r:id="rId141"/>
    <p:sldId id="2396" r:id="rId142"/>
    <p:sldId id="2397" r:id="rId143"/>
    <p:sldId id="2398" r:id="rId144"/>
    <p:sldId id="2399" r:id="rId145"/>
    <p:sldId id="2400" r:id="rId146"/>
    <p:sldId id="2401" r:id="rId147"/>
    <p:sldId id="2402" r:id="rId148"/>
    <p:sldId id="2403" r:id="rId149"/>
    <p:sldId id="2404" r:id="rId150"/>
    <p:sldId id="2405" r:id="rId151"/>
    <p:sldId id="2406" r:id="rId152"/>
    <p:sldId id="2407" r:id="rId153"/>
    <p:sldId id="2408" r:id="rId154"/>
    <p:sldId id="2409" r:id="rId155"/>
    <p:sldId id="2410" r:id="rId156"/>
    <p:sldId id="2411" r:id="rId157"/>
    <p:sldId id="2412" r:id="rId158"/>
    <p:sldId id="2413" r:id="rId159"/>
    <p:sldId id="2414" r:id="rId160"/>
    <p:sldId id="2415" r:id="rId161"/>
    <p:sldId id="2416" r:id="rId162"/>
    <p:sldId id="2417" r:id="rId163"/>
    <p:sldId id="2418" r:id="rId164"/>
    <p:sldId id="2419" r:id="rId165"/>
    <p:sldId id="2420" r:id="rId166"/>
    <p:sldId id="2421" r:id="rId167"/>
    <p:sldId id="2422" r:id="rId168"/>
    <p:sldId id="2423" r:id="rId169"/>
    <p:sldId id="2424" r:id="rId170"/>
    <p:sldId id="2425" r:id="rId171"/>
    <p:sldId id="2426" r:id="rId172"/>
    <p:sldId id="2427" r:id="rId173"/>
    <p:sldId id="2428" r:id="rId174"/>
    <p:sldId id="2429" r:id="rId175"/>
    <p:sldId id="2430" r:id="rId176"/>
    <p:sldId id="2431" r:id="rId177"/>
    <p:sldId id="2432" r:id="rId178"/>
    <p:sldId id="2433" r:id="rId179"/>
    <p:sldId id="2434" r:id="rId180"/>
    <p:sldId id="2435" r:id="rId1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Introduction" id="{ED757D02-6EAE-489E-9BB9-8E4592A888FC}">
          <p14:sldIdLst>
            <p14:sldId id="558"/>
            <p14:sldId id="2441"/>
            <p14:sldId id="2442"/>
            <p14:sldId id="2212"/>
          </p14:sldIdLst>
        </p14:section>
        <p14:section name="Practical Application" id="{83EFAE05-DB05-4B98-83A7-E27169126674}">
          <p14:sldIdLst>
            <p14:sldId id="485"/>
            <p14:sldId id="2213"/>
            <p14:sldId id="2117"/>
            <p14:sldId id="2114"/>
            <p14:sldId id="2118"/>
            <p14:sldId id="2115"/>
          </p14:sldIdLst>
        </p14:section>
        <p14:section name="Session Content" id="{21CFCDC3-C0B9-455D-A009-52197B001513}">
          <p14:sldIdLst>
            <p14:sldId id="340"/>
            <p14:sldId id="2279"/>
            <p14:sldId id="2280"/>
            <p14:sldId id="2281"/>
            <p14:sldId id="2283"/>
            <p14:sldId id="2284"/>
            <p14:sldId id="2285"/>
            <p14:sldId id="2286"/>
            <p14:sldId id="2287"/>
            <p14:sldId id="2288"/>
            <p14:sldId id="2436"/>
            <p14:sldId id="2437"/>
            <p14:sldId id="2289"/>
            <p14:sldId id="2290"/>
            <p14:sldId id="2291"/>
            <p14:sldId id="2292"/>
            <p14:sldId id="2440"/>
            <p14:sldId id="2293"/>
            <p14:sldId id="2294"/>
            <p14:sldId id="2295"/>
            <p14:sldId id="2296"/>
            <p14:sldId id="2297"/>
            <p14:sldId id="2298"/>
            <p14:sldId id="2299"/>
            <p14:sldId id="2300"/>
            <p14:sldId id="2301"/>
            <p14:sldId id="2302"/>
            <p14:sldId id="2303"/>
            <p14:sldId id="2304"/>
            <p14:sldId id="2305"/>
            <p14:sldId id="2306"/>
            <p14:sldId id="2307"/>
            <p14:sldId id="2308"/>
            <p14:sldId id="2309"/>
            <p14:sldId id="2310"/>
            <p14:sldId id="2311"/>
            <p14:sldId id="2312"/>
            <p14:sldId id="2313"/>
            <p14:sldId id="2314"/>
            <p14:sldId id="2315"/>
            <p14:sldId id="2316"/>
            <p14:sldId id="2317"/>
            <p14:sldId id="2318"/>
            <p14:sldId id="2319"/>
            <p14:sldId id="2320"/>
            <p14:sldId id="2321"/>
            <p14:sldId id="2322"/>
            <p14:sldId id="2323"/>
            <p14:sldId id="2324"/>
            <p14:sldId id="2325"/>
            <p14:sldId id="2326"/>
            <p14:sldId id="2327"/>
            <p14:sldId id="2328"/>
            <p14:sldId id="2329"/>
            <p14:sldId id="2330"/>
            <p14:sldId id="2331"/>
            <p14:sldId id="2332"/>
            <p14:sldId id="2333"/>
            <p14:sldId id="2334"/>
            <p14:sldId id="2438"/>
            <p14:sldId id="2335"/>
            <p14:sldId id="2336"/>
            <p14:sldId id="2337"/>
            <p14:sldId id="2338"/>
            <p14:sldId id="2339"/>
            <p14:sldId id="2004"/>
          </p14:sldIdLst>
        </p14:section>
        <p14:section name="Additional Concepts" id="{EFE04023-E507-485A-8FDB-794B4E99A3D8}">
          <p14:sldIdLst>
            <p14:sldId id="2005"/>
            <p14:sldId id="2006"/>
          </p14:sldIdLst>
        </p14:section>
        <p14:section name="Session Wrap" id="{A6BDB7F8-75BE-4397-AFEA-B392E4D5B929}">
          <p14:sldIdLst>
            <p14:sldId id="534"/>
            <p14:sldId id="535"/>
            <p14:sldId id="662"/>
          </p14:sldIdLst>
        </p14:section>
        <p14:section name="Additional Materials" id="{959CFC72-D76C-40F8-9BAE-694F716F0A28}">
          <p14:sldIdLst>
            <p14:sldId id="663"/>
            <p14:sldId id="2215"/>
            <p14:sldId id="2216"/>
            <p14:sldId id="2340"/>
            <p14:sldId id="2341"/>
            <p14:sldId id="2342"/>
            <p14:sldId id="2343"/>
            <p14:sldId id="2344"/>
            <p14:sldId id="2345"/>
            <p14:sldId id="2346"/>
            <p14:sldId id="2347"/>
            <p14:sldId id="2348"/>
            <p14:sldId id="2349"/>
            <p14:sldId id="2350"/>
            <p14:sldId id="2351"/>
            <p14:sldId id="2352"/>
            <p14:sldId id="2353"/>
            <p14:sldId id="2354"/>
            <p14:sldId id="2355"/>
            <p14:sldId id="2356"/>
            <p14:sldId id="2357"/>
            <p14:sldId id="2358"/>
            <p14:sldId id="2359"/>
            <p14:sldId id="2360"/>
            <p14:sldId id="2361"/>
            <p14:sldId id="2362"/>
            <p14:sldId id="2363"/>
            <p14:sldId id="2364"/>
            <p14:sldId id="2365"/>
            <p14:sldId id="2366"/>
            <p14:sldId id="2367"/>
            <p14:sldId id="2368"/>
            <p14:sldId id="2369"/>
            <p14:sldId id="2370"/>
            <p14:sldId id="2371"/>
            <p14:sldId id="2372"/>
            <p14:sldId id="2373"/>
            <p14:sldId id="2374"/>
            <p14:sldId id="2375"/>
            <p14:sldId id="2376"/>
            <p14:sldId id="2377"/>
            <p14:sldId id="2378"/>
            <p14:sldId id="2379"/>
            <p14:sldId id="2380"/>
            <p14:sldId id="2381"/>
            <p14:sldId id="2382"/>
            <p14:sldId id="2383"/>
            <p14:sldId id="2384"/>
            <p14:sldId id="2385"/>
            <p14:sldId id="2386"/>
            <p14:sldId id="2387"/>
            <p14:sldId id="2388"/>
            <p14:sldId id="2389"/>
            <p14:sldId id="2390"/>
            <p14:sldId id="2391"/>
            <p14:sldId id="2392"/>
            <p14:sldId id="2393"/>
            <p14:sldId id="2394"/>
            <p14:sldId id="2395"/>
            <p14:sldId id="2396"/>
            <p14:sldId id="2397"/>
            <p14:sldId id="2398"/>
            <p14:sldId id="2399"/>
            <p14:sldId id="2400"/>
            <p14:sldId id="2401"/>
            <p14:sldId id="2402"/>
            <p14:sldId id="2403"/>
            <p14:sldId id="2404"/>
            <p14:sldId id="2405"/>
            <p14:sldId id="2406"/>
            <p14:sldId id="2407"/>
            <p14:sldId id="2408"/>
            <p14:sldId id="2409"/>
            <p14:sldId id="2410"/>
            <p14:sldId id="2411"/>
            <p14:sldId id="2412"/>
            <p14:sldId id="2413"/>
            <p14:sldId id="2414"/>
            <p14:sldId id="2415"/>
            <p14:sldId id="2416"/>
            <p14:sldId id="2417"/>
            <p14:sldId id="2418"/>
            <p14:sldId id="2419"/>
            <p14:sldId id="2420"/>
            <p14:sldId id="2421"/>
            <p14:sldId id="2422"/>
            <p14:sldId id="2423"/>
            <p14:sldId id="2424"/>
            <p14:sldId id="2425"/>
            <p14:sldId id="2426"/>
            <p14:sldId id="2427"/>
            <p14:sldId id="2428"/>
            <p14:sldId id="2429"/>
            <p14:sldId id="2430"/>
            <p14:sldId id="2431"/>
            <p14:sldId id="2432"/>
            <p14:sldId id="2433"/>
            <p14:sldId id="2434"/>
            <p14:sldId id="243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4306"/>
    <a:srgbClr val="803D06"/>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2" autoAdjust="0"/>
    <p:restoredTop sz="84669" autoAdjust="0"/>
  </p:normalViewPr>
  <p:slideViewPr>
    <p:cSldViewPr snapToObjects="1">
      <p:cViewPr varScale="1">
        <p:scale>
          <a:sx n="69" d="100"/>
          <a:sy n="69" d="100"/>
        </p:scale>
        <p:origin x="1221" y="29"/>
      </p:cViewPr>
      <p:guideLst>
        <p:guide orient="horz" pos="2160"/>
        <p:guide pos="2880"/>
      </p:guideLst>
    </p:cSldViewPr>
  </p:slideViewPr>
  <p:notesTextViewPr>
    <p:cViewPr>
      <p:scale>
        <a:sx n="3" d="2"/>
        <a:sy n="3" d="2"/>
      </p:scale>
      <p:origin x="0" y="0"/>
    </p:cViewPr>
  </p:notesTextViewPr>
  <p:sorterViewPr>
    <p:cViewPr>
      <p:scale>
        <a:sx n="60" d="100"/>
        <a:sy n="60" d="100"/>
      </p:scale>
      <p:origin x="0" y="-1920"/>
    </p:cViewPr>
  </p:sorterViewPr>
  <p:notesViewPr>
    <p:cSldViewPr snapToObjects="1">
      <p:cViewPr varScale="1">
        <p:scale>
          <a:sx n="59" d="100"/>
          <a:sy n="59" d="100"/>
        </p:scale>
        <p:origin x="-235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notesMaster" Target="notesMasters/notesMaster1.xml"/><Relationship Id="rId187"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0C9442-4DC6-4FC7-A9E5-E633AD774B17}" type="datetimeFigureOut">
              <a:rPr lang="en-US" smtClean="0"/>
              <a:pPr/>
              <a:t>11/27/2016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87BEE6-BB2C-4C69-9E83-1453CC6157B8}" type="slidenum">
              <a:rPr lang="en-US" smtClean="0"/>
              <a:pPr/>
              <a:t>‹#›</a:t>
            </a:fld>
            <a:endParaRPr lang="en-US"/>
          </a:p>
        </p:txBody>
      </p:sp>
    </p:spTree>
    <p:extLst>
      <p:ext uri="{BB962C8B-B14F-4D97-AF65-F5344CB8AC3E}">
        <p14:creationId xmlns:p14="http://schemas.microsoft.com/office/powerpoint/2010/main" val="2040491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9BF8C0-90BD-41E6-BEDA-6DBE9292779D}" type="datetimeFigureOut">
              <a:rPr lang="en-US" smtClean="0"/>
              <a:pPr/>
              <a:t>11/27/2016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03343A-D251-4FA5-B412-10A6FA63A0D8}" type="slidenum">
              <a:rPr lang="en-US" smtClean="0"/>
              <a:pPr/>
              <a:t>‹#›</a:t>
            </a:fld>
            <a:endParaRPr lang="en-US"/>
          </a:p>
        </p:txBody>
      </p:sp>
    </p:spTree>
    <p:extLst>
      <p:ext uri="{BB962C8B-B14F-4D97-AF65-F5344CB8AC3E}">
        <p14:creationId xmlns:p14="http://schemas.microsoft.com/office/powerpoint/2010/main" val="1768711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www.unifiedcompliance.com/it_compliance/language_compliance/definitions/c.html"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1</a:t>
            </a:fld>
            <a:endParaRPr lang="en-US"/>
          </a:p>
        </p:txBody>
      </p:sp>
    </p:spTree>
    <p:extLst>
      <p:ext uri="{BB962C8B-B14F-4D97-AF65-F5344CB8AC3E}">
        <p14:creationId xmlns:p14="http://schemas.microsoft.com/office/powerpoint/2010/main" val="2004527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6"/>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smtClean="0"/>
              <a:t>© 2006 InfoDefense, Inc.</a:t>
            </a:r>
          </a:p>
        </p:txBody>
      </p:sp>
      <p:sp>
        <p:nvSpPr>
          <p:cNvPr id="6144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EA659FA-8A0E-4B0A-AE30-2BCBE3843CBE}" type="slidenum">
              <a:rPr lang="en-US"/>
              <a:pPr fontAlgn="base">
                <a:spcBef>
                  <a:spcPct val="0"/>
                </a:spcBef>
                <a:spcAft>
                  <a:spcPct val="0"/>
                </a:spcAft>
                <a:defRPr/>
              </a:pPr>
              <a:t>16</a:t>
            </a:fld>
            <a:endParaRPr lang="en-US"/>
          </a:p>
        </p:txBody>
      </p:sp>
      <p:sp>
        <p:nvSpPr>
          <p:cNvPr id="624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246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extLst>
      <p:ext uri="{BB962C8B-B14F-4D97-AF65-F5344CB8AC3E}">
        <p14:creationId xmlns:p14="http://schemas.microsoft.com/office/powerpoint/2010/main" val="3599797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p:spPr>
      </p:sp>
      <p:sp>
        <p:nvSpPr>
          <p:cNvPr id="665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65539" name="Footer Placeholder 3"/>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en-US" smtClean="0"/>
              <a:t>© 2006 InfoDefense, Inc.</a:t>
            </a:r>
          </a:p>
        </p:txBody>
      </p:sp>
      <p:sp>
        <p:nvSpPr>
          <p:cNvPr id="65540" name="Slide Number Placeholder 4"/>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2667FB-1220-44D6-B094-976960801ABD}" type="slidenum">
              <a:rPr lang="en-US"/>
              <a:pPr fontAlgn="base">
                <a:spcBef>
                  <a:spcPct val="0"/>
                </a:spcBef>
                <a:spcAft>
                  <a:spcPct val="0"/>
                </a:spcAft>
                <a:defRPr/>
              </a:pPr>
              <a:t>17</a:t>
            </a:fld>
            <a:endParaRPr lang="en-US"/>
          </a:p>
        </p:txBody>
      </p:sp>
    </p:spTree>
    <p:extLst>
      <p:ext uri="{BB962C8B-B14F-4D97-AF65-F5344CB8AC3E}">
        <p14:creationId xmlns:p14="http://schemas.microsoft.com/office/powerpoint/2010/main" val="1798726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noFill/>
          <a:ln>
            <a:solidFill>
              <a:srgbClr val="000000"/>
            </a:solidFill>
            <a:miter lim="800000"/>
            <a:headEnd/>
            <a:tailEnd/>
          </a:ln>
        </p:spPr>
      </p:sp>
      <p:sp>
        <p:nvSpPr>
          <p:cNvPr id="686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68611" name="Slide Number Placeholder 3"/>
          <p:cNvSpPr txBox="1">
            <a:spLocks noGrp="1"/>
          </p:cNvSpPr>
          <p:nvPr/>
        </p:nvSpPr>
        <p:spPr bwMode="auto">
          <a:xfrm>
            <a:off x="3884614" y="8685214"/>
            <a:ext cx="2971800" cy="457200"/>
          </a:xfrm>
          <a:prstGeom prst="rect">
            <a:avLst/>
          </a:prstGeom>
          <a:noFill/>
          <a:ln w="9525">
            <a:noFill/>
            <a:miter lim="800000"/>
            <a:headEnd/>
            <a:tailEnd/>
          </a:ln>
        </p:spPr>
        <p:txBody>
          <a:bodyPr lIns="91430" tIns="45715" rIns="91430" bIns="45715" anchor="b"/>
          <a:lstStyle/>
          <a:p>
            <a:pPr algn="r"/>
            <a:fld id="{4CC92828-B1E2-4906-9A90-D2790DC64726}" type="slidenum">
              <a:rPr lang="en-US" sz="1200">
                <a:latin typeface="Calibri" pitchFamily="34" charset="0"/>
              </a:rPr>
              <a:pPr algn="r"/>
              <a:t>18</a:t>
            </a:fld>
            <a:endParaRPr lang="en-US" sz="1200" dirty="0">
              <a:latin typeface="Calibri" pitchFamily="34" charset="0"/>
            </a:endParaRPr>
          </a:p>
        </p:txBody>
      </p:sp>
    </p:spTree>
    <p:extLst>
      <p:ext uri="{BB962C8B-B14F-4D97-AF65-F5344CB8AC3E}">
        <p14:creationId xmlns:p14="http://schemas.microsoft.com/office/powerpoint/2010/main" val="1109729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Rot="1" noChangeAspect="1" noTextEdit="1"/>
          </p:cNvSpPr>
          <p:nvPr>
            <p:ph type="sldImg"/>
          </p:nvPr>
        </p:nvSpPr>
        <p:spPr bwMode="auto">
          <a:noFill/>
          <a:ln>
            <a:solidFill>
              <a:srgbClr val="000000"/>
            </a:solidFill>
            <a:miter lim="800000"/>
            <a:headEnd/>
            <a:tailEnd/>
          </a:ln>
        </p:spPr>
      </p:sp>
      <p:sp>
        <p:nvSpPr>
          <p:cNvPr id="70658" name="Rectangle 3"/>
          <p:cNvSpPr>
            <a:spLocks noGrp="1"/>
          </p:cNvSpPr>
          <p:nvPr>
            <p:ph type="body" idx="1"/>
          </p:nvPr>
        </p:nvSpPr>
        <p:spPr bwMode="auto">
          <a:xfrm>
            <a:off x="914401" y="4343400"/>
            <a:ext cx="5029200" cy="4114800"/>
          </a:xfrm>
          <a:noFill/>
        </p:spPr>
        <p:txBody>
          <a:bodyPr wrap="square" numCol="1" anchor="t" anchorCtr="0" compatLnSpc="1">
            <a:prstTxWarp prst="textNoShape">
              <a:avLst/>
            </a:prstTxWarp>
          </a:bodyPr>
          <a:lstStyle/>
          <a:p>
            <a:pPr eaLnBrk="1" hangingPunct="1"/>
            <a:endParaRPr lang="en-US" smtClean="0"/>
          </a:p>
        </p:txBody>
      </p:sp>
    </p:spTree>
    <p:extLst>
      <p:ext uri="{BB962C8B-B14F-4D97-AF65-F5344CB8AC3E}">
        <p14:creationId xmlns:p14="http://schemas.microsoft.com/office/powerpoint/2010/main" val="989456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Rot="1" noChangeAspect="1" noTextEdit="1"/>
          </p:cNvSpPr>
          <p:nvPr>
            <p:ph type="sldImg"/>
          </p:nvPr>
        </p:nvSpPr>
        <p:spPr bwMode="auto">
          <a:noFill/>
          <a:ln>
            <a:solidFill>
              <a:srgbClr val="000000"/>
            </a:solidFill>
            <a:miter lim="800000"/>
            <a:headEnd/>
            <a:tailEnd/>
          </a:ln>
        </p:spPr>
      </p:sp>
      <p:sp>
        <p:nvSpPr>
          <p:cNvPr id="7270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extLst>
      <p:ext uri="{BB962C8B-B14F-4D97-AF65-F5344CB8AC3E}">
        <p14:creationId xmlns:p14="http://schemas.microsoft.com/office/powerpoint/2010/main" val="4284923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23</a:t>
            </a:fld>
            <a:endParaRPr lang="en-US"/>
          </a:p>
        </p:txBody>
      </p:sp>
    </p:spTree>
    <p:extLst>
      <p:ext uri="{BB962C8B-B14F-4D97-AF65-F5344CB8AC3E}">
        <p14:creationId xmlns:p14="http://schemas.microsoft.com/office/powerpoint/2010/main" val="3438295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Rot="1" noChangeAspect="1" noTextEdit="1"/>
          </p:cNvSpPr>
          <p:nvPr>
            <p:ph type="sldImg"/>
          </p:nvPr>
        </p:nvSpPr>
        <p:spPr bwMode="auto">
          <a:noFill/>
          <a:ln>
            <a:solidFill>
              <a:srgbClr val="000000"/>
            </a:solidFill>
            <a:miter lim="800000"/>
            <a:headEnd/>
            <a:tailEnd/>
          </a:ln>
        </p:spPr>
      </p:sp>
      <p:sp>
        <p:nvSpPr>
          <p:cNvPr id="75778" name="Rectangle 3"/>
          <p:cNvSpPr>
            <a:spLocks noGrp="1"/>
          </p:cNvSpPr>
          <p:nvPr>
            <p:ph type="body" idx="1"/>
          </p:nvPr>
        </p:nvSpPr>
        <p:spPr bwMode="auto">
          <a:xfrm>
            <a:off x="914401" y="4343400"/>
            <a:ext cx="5029200" cy="4114800"/>
          </a:xfrm>
          <a:noFill/>
        </p:spPr>
        <p:txBody>
          <a:bodyPr wrap="square" numCol="1" anchor="t" anchorCtr="0" compatLnSpc="1">
            <a:prstTxWarp prst="textNoShape">
              <a:avLst/>
            </a:prstTxWarp>
          </a:bodyPr>
          <a:lstStyle/>
          <a:p>
            <a:pPr eaLnBrk="1" hangingPunct="1"/>
            <a:endParaRPr lang="en-US" smtClean="0"/>
          </a:p>
        </p:txBody>
      </p:sp>
    </p:spTree>
    <p:extLst>
      <p:ext uri="{BB962C8B-B14F-4D97-AF65-F5344CB8AC3E}">
        <p14:creationId xmlns:p14="http://schemas.microsoft.com/office/powerpoint/2010/main" val="1490796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Rot="1" noChangeAspect="1" noTextEdit="1"/>
          </p:cNvSpPr>
          <p:nvPr>
            <p:ph type="sldImg"/>
          </p:nvPr>
        </p:nvSpPr>
        <p:spPr bwMode="auto">
          <a:noFill/>
          <a:ln>
            <a:solidFill>
              <a:srgbClr val="000000"/>
            </a:solidFill>
            <a:miter lim="800000"/>
            <a:headEnd/>
            <a:tailEnd/>
          </a:ln>
        </p:spPr>
      </p:sp>
      <p:sp>
        <p:nvSpPr>
          <p:cNvPr id="7782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extLst>
      <p:ext uri="{BB962C8B-B14F-4D97-AF65-F5344CB8AC3E}">
        <p14:creationId xmlns:p14="http://schemas.microsoft.com/office/powerpoint/2010/main" val="4062080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26</a:t>
            </a:fld>
            <a:endParaRPr lang="en-US"/>
          </a:p>
        </p:txBody>
      </p:sp>
    </p:spTree>
    <p:extLst>
      <p:ext uri="{BB962C8B-B14F-4D97-AF65-F5344CB8AC3E}">
        <p14:creationId xmlns:p14="http://schemas.microsoft.com/office/powerpoint/2010/main" val="460685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28</a:t>
            </a:fld>
            <a:endParaRPr lang="en-US"/>
          </a:p>
        </p:txBody>
      </p:sp>
    </p:spTree>
    <p:extLst>
      <p:ext uri="{BB962C8B-B14F-4D97-AF65-F5344CB8AC3E}">
        <p14:creationId xmlns:p14="http://schemas.microsoft.com/office/powerpoint/2010/main" val="978570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2</a:t>
            </a:fld>
            <a:endParaRPr lang="en-US"/>
          </a:p>
        </p:txBody>
      </p:sp>
    </p:spTree>
    <p:extLst>
      <p:ext uri="{BB962C8B-B14F-4D97-AF65-F5344CB8AC3E}">
        <p14:creationId xmlns:p14="http://schemas.microsoft.com/office/powerpoint/2010/main" val="3464741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29</a:t>
            </a:fld>
            <a:endParaRPr lang="en-US"/>
          </a:p>
        </p:txBody>
      </p:sp>
    </p:spTree>
    <p:extLst>
      <p:ext uri="{BB962C8B-B14F-4D97-AF65-F5344CB8AC3E}">
        <p14:creationId xmlns:p14="http://schemas.microsoft.com/office/powerpoint/2010/main" val="4155306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30</a:t>
            </a:fld>
            <a:endParaRPr lang="en-US"/>
          </a:p>
        </p:txBody>
      </p:sp>
    </p:spTree>
    <p:extLst>
      <p:ext uri="{BB962C8B-B14F-4D97-AF65-F5344CB8AC3E}">
        <p14:creationId xmlns:p14="http://schemas.microsoft.com/office/powerpoint/2010/main" val="181925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31</a:t>
            </a:fld>
            <a:endParaRPr lang="en-US"/>
          </a:p>
        </p:txBody>
      </p:sp>
    </p:spTree>
    <p:extLst>
      <p:ext uri="{BB962C8B-B14F-4D97-AF65-F5344CB8AC3E}">
        <p14:creationId xmlns:p14="http://schemas.microsoft.com/office/powerpoint/2010/main" val="392786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32</a:t>
            </a:fld>
            <a:endParaRPr lang="en-US"/>
          </a:p>
        </p:txBody>
      </p:sp>
    </p:spTree>
    <p:extLst>
      <p:ext uri="{BB962C8B-B14F-4D97-AF65-F5344CB8AC3E}">
        <p14:creationId xmlns:p14="http://schemas.microsoft.com/office/powerpoint/2010/main" val="618018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33</a:t>
            </a:fld>
            <a:endParaRPr lang="en-US"/>
          </a:p>
        </p:txBody>
      </p:sp>
    </p:spTree>
    <p:extLst>
      <p:ext uri="{BB962C8B-B14F-4D97-AF65-F5344CB8AC3E}">
        <p14:creationId xmlns:p14="http://schemas.microsoft.com/office/powerpoint/2010/main" val="3207175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Rot="1" noChangeAspect="1" noTextEdit="1"/>
          </p:cNvSpPr>
          <p:nvPr>
            <p:ph type="sldImg"/>
          </p:nvPr>
        </p:nvSpPr>
        <p:spPr bwMode="auto">
          <a:noFill/>
          <a:ln>
            <a:solidFill>
              <a:srgbClr val="000000"/>
            </a:solidFill>
            <a:miter lim="800000"/>
            <a:headEnd/>
            <a:tailEnd/>
          </a:ln>
        </p:spPr>
      </p:sp>
      <p:sp>
        <p:nvSpPr>
          <p:cNvPr id="87042" name="Rectangle 3"/>
          <p:cNvSpPr>
            <a:spLocks noGrp="1"/>
          </p:cNvSpPr>
          <p:nvPr>
            <p:ph type="body" idx="1"/>
          </p:nvPr>
        </p:nvSpPr>
        <p:spPr bwMode="auto">
          <a:xfrm>
            <a:off x="914401" y="4343400"/>
            <a:ext cx="5029200" cy="4114800"/>
          </a:xfrm>
          <a:noFill/>
        </p:spPr>
        <p:txBody>
          <a:bodyPr wrap="square" numCol="1" anchor="t" anchorCtr="0" compatLnSpc="1">
            <a:prstTxWarp prst="textNoShape">
              <a:avLst/>
            </a:prstTxWarp>
          </a:bodyPr>
          <a:lstStyle/>
          <a:p>
            <a:pPr eaLnBrk="1" hangingPunct="1"/>
            <a:endParaRPr lang="en-US" smtClean="0"/>
          </a:p>
        </p:txBody>
      </p:sp>
    </p:spTree>
    <p:extLst>
      <p:ext uri="{BB962C8B-B14F-4D97-AF65-F5344CB8AC3E}">
        <p14:creationId xmlns:p14="http://schemas.microsoft.com/office/powerpoint/2010/main" val="46170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35</a:t>
            </a:fld>
            <a:endParaRPr lang="en-US"/>
          </a:p>
        </p:txBody>
      </p:sp>
    </p:spTree>
    <p:extLst>
      <p:ext uri="{BB962C8B-B14F-4D97-AF65-F5344CB8AC3E}">
        <p14:creationId xmlns:p14="http://schemas.microsoft.com/office/powerpoint/2010/main" val="575308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36</a:t>
            </a:fld>
            <a:endParaRPr lang="en-US"/>
          </a:p>
        </p:txBody>
      </p:sp>
    </p:spTree>
    <p:extLst>
      <p:ext uri="{BB962C8B-B14F-4D97-AF65-F5344CB8AC3E}">
        <p14:creationId xmlns:p14="http://schemas.microsoft.com/office/powerpoint/2010/main" val="1560587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37</a:t>
            </a:fld>
            <a:endParaRPr lang="en-US"/>
          </a:p>
        </p:txBody>
      </p:sp>
    </p:spTree>
    <p:extLst>
      <p:ext uri="{BB962C8B-B14F-4D97-AF65-F5344CB8AC3E}">
        <p14:creationId xmlns:p14="http://schemas.microsoft.com/office/powerpoint/2010/main" val="14772312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38</a:t>
            </a:fld>
            <a:endParaRPr lang="en-US"/>
          </a:p>
        </p:txBody>
      </p:sp>
    </p:spTree>
    <p:extLst>
      <p:ext uri="{BB962C8B-B14F-4D97-AF65-F5344CB8AC3E}">
        <p14:creationId xmlns:p14="http://schemas.microsoft.com/office/powerpoint/2010/main" val="1351593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3</a:t>
            </a:fld>
            <a:endParaRPr lang="en-US"/>
          </a:p>
        </p:txBody>
      </p:sp>
    </p:spTree>
    <p:extLst>
      <p:ext uri="{BB962C8B-B14F-4D97-AF65-F5344CB8AC3E}">
        <p14:creationId xmlns:p14="http://schemas.microsoft.com/office/powerpoint/2010/main" val="492317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39</a:t>
            </a:fld>
            <a:endParaRPr lang="en-US"/>
          </a:p>
        </p:txBody>
      </p:sp>
    </p:spTree>
    <p:extLst>
      <p:ext uri="{BB962C8B-B14F-4D97-AF65-F5344CB8AC3E}">
        <p14:creationId xmlns:p14="http://schemas.microsoft.com/office/powerpoint/2010/main" val="35406870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40</a:t>
            </a:fld>
            <a:endParaRPr lang="en-US"/>
          </a:p>
        </p:txBody>
      </p:sp>
    </p:spTree>
    <p:extLst>
      <p:ext uri="{BB962C8B-B14F-4D97-AF65-F5344CB8AC3E}">
        <p14:creationId xmlns:p14="http://schemas.microsoft.com/office/powerpoint/2010/main" val="3286538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41</a:t>
            </a:fld>
            <a:endParaRPr lang="en-US"/>
          </a:p>
        </p:txBody>
      </p:sp>
    </p:spTree>
    <p:extLst>
      <p:ext uri="{BB962C8B-B14F-4D97-AF65-F5344CB8AC3E}">
        <p14:creationId xmlns:p14="http://schemas.microsoft.com/office/powerpoint/2010/main" val="15999002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42</a:t>
            </a:fld>
            <a:endParaRPr lang="en-US"/>
          </a:p>
        </p:txBody>
      </p:sp>
    </p:spTree>
    <p:extLst>
      <p:ext uri="{BB962C8B-B14F-4D97-AF65-F5344CB8AC3E}">
        <p14:creationId xmlns:p14="http://schemas.microsoft.com/office/powerpoint/2010/main" val="5181019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43</a:t>
            </a:fld>
            <a:endParaRPr lang="en-US"/>
          </a:p>
        </p:txBody>
      </p:sp>
    </p:spTree>
    <p:extLst>
      <p:ext uri="{BB962C8B-B14F-4D97-AF65-F5344CB8AC3E}">
        <p14:creationId xmlns:p14="http://schemas.microsoft.com/office/powerpoint/2010/main" val="6433124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44</a:t>
            </a:fld>
            <a:endParaRPr lang="en-US"/>
          </a:p>
        </p:txBody>
      </p:sp>
    </p:spTree>
    <p:extLst>
      <p:ext uri="{BB962C8B-B14F-4D97-AF65-F5344CB8AC3E}">
        <p14:creationId xmlns:p14="http://schemas.microsoft.com/office/powerpoint/2010/main" val="1224014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45</a:t>
            </a:fld>
            <a:endParaRPr lang="en-US"/>
          </a:p>
        </p:txBody>
      </p:sp>
    </p:spTree>
    <p:extLst>
      <p:ext uri="{BB962C8B-B14F-4D97-AF65-F5344CB8AC3E}">
        <p14:creationId xmlns:p14="http://schemas.microsoft.com/office/powerpoint/2010/main" val="18766720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46</a:t>
            </a:fld>
            <a:endParaRPr lang="en-US"/>
          </a:p>
        </p:txBody>
      </p:sp>
    </p:spTree>
    <p:extLst>
      <p:ext uri="{BB962C8B-B14F-4D97-AF65-F5344CB8AC3E}">
        <p14:creationId xmlns:p14="http://schemas.microsoft.com/office/powerpoint/2010/main" val="38905142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47</a:t>
            </a:fld>
            <a:endParaRPr lang="en-US"/>
          </a:p>
        </p:txBody>
      </p:sp>
    </p:spTree>
    <p:extLst>
      <p:ext uri="{BB962C8B-B14F-4D97-AF65-F5344CB8AC3E}">
        <p14:creationId xmlns:p14="http://schemas.microsoft.com/office/powerpoint/2010/main" val="1358693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48</a:t>
            </a:fld>
            <a:endParaRPr lang="en-US"/>
          </a:p>
        </p:txBody>
      </p:sp>
    </p:spTree>
    <p:extLst>
      <p:ext uri="{BB962C8B-B14F-4D97-AF65-F5344CB8AC3E}">
        <p14:creationId xmlns:p14="http://schemas.microsoft.com/office/powerpoint/2010/main" val="3687213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5</a:t>
            </a:fld>
            <a:endParaRPr lang="en-US"/>
          </a:p>
        </p:txBody>
      </p:sp>
    </p:spTree>
    <p:extLst>
      <p:ext uri="{BB962C8B-B14F-4D97-AF65-F5344CB8AC3E}">
        <p14:creationId xmlns:p14="http://schemas.microsoft.com/office/powerpoint/2010/main" val="8042434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49</a:t>
            </a:fld>
            <a:endParaRPr lang="en-US"/>
          </a:p>
        </p:txBody>
      </p:sp>
    </p:spTree>
    <p:extLst>
      <p:ext uri="{BB962C8B-B14F-4D97-AF65-F5344CB8AC3E}">
        <p14:creationId xmlns:p14="http://schemas.microsoft.com/office/powerpoint/2010/main" val="19304386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50</a:t>
            </a:fld>
            <a:endParaRPr lang="en-US"/>
          </a:p>
        </p:txBody>
      </p:sp>
    </p:spTree>
    <p:extLst>
      <p:ext uri="{BB962C8B-B14F-4D97-AF65-F5344CB8AC3E}">
        <p14:creationId xmlns:p14="http://schemas.microsoft.com/office/powerpoint/2010/main" val="12105389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Rot="1" noChangeAspect="1" noTextEdit="1"/>
          </p:cNvSpPr>
          <p:nvPr>
            <p:ph type="sldImg"/>
          </p:nvPr>
        </p:nvSpPr>
        <p:spPr bwMode="auto">
          <a:noFill/>
          <a:ln>
            <a:solidFill>
              <a:srgbClr val="000000"/>
            </a:solidFill>
            <a:miter lim="800000"/>
            <a:headEnd/>
            <a:tailEnd/>
          </a:ln>
        </p:spPr>
      </p:sp>
      <p:sp>
        <p:nvSpPr>
          <p:cNvPr id="102402" name="Rectangle 3"/>
          <p:cNvSpPr>
            <a:spLocks noGrp="1"/>
          </p:cNvSpPr>
          <p:nvPr>
            <p:ph type="body" idx="1"/>
          </p:nvPr>
        </p:nvSpPr>
        <p:spPr bwMode="auto">
          <a:xfrm>
            <a:off x="914401" y="4343400"/>
            <a:ext cx="5029200" cy="4114800"/>
          </a:xfrm>
          <a:noFill/>
        </p:spPr>
        <p:txBody>
          <a:bodyPr wrap="square" numCol="1" anchor="t" anchorCtr="0" compatLnSpc="1">
            <a:prstTxWarp prst="textNoShape">
              <a:avLst/>
            </a:prstTxWarp>
          </a:bodyPr>
          <a:lstStyle/>
          <a:p>
            <a:pPr eaLnBrk="1" hangingPunct="1"/>
            <a:endParaRPr lang="en-US" smtClean="0"/>
          </a:p>
        </p:txBody>
      </p:sp>
    </p:spTree>
    <p:extLst>
      <p:ext uri="{BB962C8B-B14F-4D97-AF65-F5344CB8AC3E}">
        <p14:creationId xmlns:p14="http://schemas.microsoft.com/office/powerpoint/2010/main" val="6631451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52</a:t>
            </a:fld>
            <a:endParaRPr lang="en-US"/>
          </a:p>
        </p:txBody>
      </p:sp>
    </p:spTree>
    <p:extLst>
      <p:ext uri="{BB962C8B-B14F-4D97-AF65-F5344CB8AC3E}">
        <p14:creationId xmlns:p14="http://schemas.microsoft.com/office/powerpoint/2010/main" val="38576683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53</a:t>
            </a:fld>
            <a:endParaRPr lang="en-US"/>
          </a:p>
        </p:txBody>
      </p:sp>
    </p:spTree>
    <p:extLst>
      <p:ext uri="{BB962C8B-B14F-4D97-AF65-F5344CB8AC3E}">
        <p14:creationId xmlns:p14="http://schemas.microsoft.com/office/powerpoint/2010/main" val="3241254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54</a:t>
            </a:fld>
            <a:endParaRPr lang="en-US"/>
          </a:p>
        </p:txBody>
      </p:sp>
    </p:spTree>
    <p:extLst>
      <p:ext uri="{BB962C8B-B14F-4D97-AF65-F5344CB8AC3E}">
        <p14:creationId xmlns:p14="http://schemas.microsoft.com/office/powerpoint/2010/main" val="33279502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55</a:t>
            </a:fld>
            <a:endParaRPr lang="en-US"/>
          </a:p>
        </p:txBody>
      </p:sp>
    </p:spTree>
    <p:extLst>
      <p:ext uri="{BB962C8B-B14F-4D97-AF65-F5344CB8AC3E}">
        <p14:creationId xmlns:p14="http://schemas.microsoft.com/office/powerpoint/2010/main" val="21232013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56</a:t>
            </a:fld>
            <a:endParaRPr lang="en-US"/>
          </a:p>
        </p:txBody>
      </p:sp>
    </p:spTree>
    <p:extLst>
      <p:ext uri="{BB962C8B-B14F-4D97-AF65-F5344CB8AC3E}">
        <p14:creationId xmlns:p14="http://schemas.microsoft.com/office/powerpoint/2010/main" val="27451625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57</a:t>
            </a:fld>
            <a:endParaRPr lang="en-US"/>
          </a:p>
        </p:txBody>
      </p:sp>
    </p:spTree>
    <p:extLst>
      <p:ext uri="{BB962C8B-B14F-4D97-AF65-F5344CB8AC3E}">
        <p14:creationId xmlns:p14="http://schemas.microsoft.com/office/powerpoint/2010/main" val="11448617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58</a:t>
            </a:fld>
            <a:endParaRPr lang="en-US"/>
          </a:p>
        </p:txBody>
      </p:sp>
    </p:spTree>
    <p:extLst>
      <p:ext uri="{BB962C8B-B14F-4D97-AF65-F5344CB8AC3E}">
        <p14:creationId xmlns:p14="http://schemas.microsoft.com/office/powerpoint/2010/main" val="1956899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1C191FC-3239-4359-93F2-B9D18FEBA7B8}" type="slidenum">
              <a:rPr lang="en-US" altLang="en-US"/>
              <a:pPr/>
              <a:t>11</a:t>
            </a:fld>
            <a:endParaRPr lang="en-US" alt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6113441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Rot="1" noChangeAspect="1" noTextEdit="1"/>
          </p:cNvSpPr>
          <p:nvPr>
            <p:ph type="sldImg"/>
          </p:nvPr>
        </p:nvSpPr>
        <p:spPr bwMode="auto">
          <a:noFill/>
          <a:ln>
            <a:solidFill>
              <a:srgbClr val="000000"/>
            </a:solidFill>
            <a:miter lim="800000"/>
            <a:headEnd/>
            <a:tailEnd/>
          </a:ln>
        </p:spPr>
      </p:sp>
      <p:sp>
        <p:nvSpPr>
          <p:cNvPr id="111618" name="Rectangle 3"/>
          <p:cNvSpPr>
            <a:spLocks noGrp="1"/>
          </p:cNvSpPr>
          <p:nvPr>
            <p:ph type="body" idx="1"/>
          </p:nvPr>
        </p:nvSpPr>
        <p:spPr bwMode="auto">
          <a:xfrm>
            <a:off x="914401" y="4343400"/>
            <a:ext cx="5029200" cy="4114800"/>
          </a:xfrm>
          <a:noFill/>
        </p:spPr>
        <p:txBody>
          <a:bodyPr wrap="square" numCol="1" anchor="t" anchorCtr="0" compatLnSpc="1">
            <a:prstTxWarp prst="textNoShape">
              <a:avLst/>
            </a:prstTxWarp>
          </a:bodyPr>
          <a:lstStyle/>
          <a:p>
            <a:pPr eaLnBrk="1" hangingPunct="1"/>
            <a:endParaRPr lang="en-US" smtClean="0"/>
          </a:p>
        </p:txBody>
      </p:sp>
    </p:spTree>
    <p:extLst>
      <p:ext uri="{BB962C8B-B14F-4D97-AF65-F5344CB8AC3E}">
        <p14:creationId xmlns:p14="http://schemas.microsoft.com/office/powerpoint/2010/main" val="2275308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60</a:t>
            </a:fld>
            <a:endParaRPr lang="en-US"/>
          </a:p>
        </p:txBody>
      </p:sp>
    </p:spTree>
    <p:extLst>
      <p:ext uri="{BB962C8B-B14F-4D97-AF65-F5344CB8AC3E}">
        <p14:creationId xmlns:p14="http://schemas.microsoft.com/office/powerpoint/2010/main" val="28049220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61</a:t>
            </a:fld>
            <a:endParaRPr lang="en-US"/>
          </a:p>
        </p:txBody>
      </p:sp>
    </p:spTree>
    <p:extLst>
      <p:ext uri="{BB962C8B-B14F-4D97-AF65-F5344CB8AC3E}">
        <p14:creationId xmlns:p14="http://schemas.microsoft.com/office/powerpoint/2010/main" val="11649737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62</a:t>
            </a:fld>
            <a:endParaRPr lang="en-US"/>
          </a:p>
        </p:txBody>
      </p:sp>
    </p:spTree>
    <p:extLst>
      <p:ext uri="{BB962C8B-B14F-4D97-AF65-F5344CB8AC3E}">
        <p14:creationId xmlns:p14="http://schemas.microsoft.com/office/powerpoint/2010/main" val="32970687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63</a:t>
            </a:fld>
            <a:endParaRPr lang="en-US"/>
          </a:p>
        </p:txBody>
      </p:sp>
    </p:spTree>
    <p:extLst>
      <p:ext uri="{BB962C8B-B14F-4D97-AF65-F5344CB8AC3E}">
        <p14:creationId xmlns:p14="http://schemas.microsoft.com/office/powerpoint/2010/main" val="8418848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p:spPr>
      </p:sp>
      <p:sp>
        <p:nvSpPr>
          <p:cNvPr id="1177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675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F3329C1-2C36-4FAB-BA20-03159AE18E54}" type="slidenum">
              <a:rPr lang="en-US"/>
              <a:pPr fontAlgn="base">
                <a:spcBef>
                  <a:spcPct val="0"/>
                </a:spcBef>
                <a:spcAft>
                  <a:spcPct val="0"/>
                </a:spcAft>
                <a:defRPr/>
              </a:pPr>
              <a:t>64</a:t>
            </a:fld>
            <a:endParaRPr lang="en-US"/>
          </a:p>
        </p:txBody>
      </p:sp>
    </p:spTree>
    <p:extLst>
      <p:ext uri="{BB962C8B-B14F-4D97-AF65-F5344CB8AC3E}">
        <p14:creationId xmlns:p14="http://schemas.microsoft.com/office/powerpoint/2010/main" val="23578798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noFill/>
          <a:ln>
            <a:solidFill>
              <a:srgbClr val="000000"/>
            </a:solidFill>
            <a:miter lim="800000"/>
            <a:headEnd/>
            <a:tailEnd/>
          </a:ln>
        </p:spPr>
      </p:sp>
      <p:sp>
        <p:nvSpPr>
          <p:cNvPr id="1198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6963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CAD69F2-74FD-42B6-8C98-5B060CB42F59}" type="slidenum">
              <a:rPr lang="en-US"/>
              <a:pPr fontAlgn="base">
                <a:spcBef>
                  <a:spcPct val="0"/>
                </a:spcBef>
                <a:spcAft>
                  <a:spcPct val="0"/>
                </a:spcAft>
                <a:defRPr/>
              </a:pPr>
              <a:t>65</a:t>
            </a:fld>
            <a:endParaRPr lang="en-US"/>
          </a:p>
        </p:txBody>
      </p:sp>
    </p:spTree>
    <p:extLst>
      <p:ext uri="{BB962C8B-B14F-4D97-AF65-F5344CB8AC3E}">
        <p14:creationId xmlns:p14="http://schemas.microsoft.com/office/powerpoint/2010/main" val="11623385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noFill/>
          <a:ln>
            <a:solidFill>
              <a:srgbClr val="000000"/>
            </a:solidFill>
            <a:miter lim="800000"/>
            <a:headEnd/>
            <a:tailEnd/>
          </a:ln>
        </p:spPr>
      </p:sp>
      <p:sp>
        <p:nvSpPr>
          <p:cNvPr id="1218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7168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CFF8DC2-7593-4436-BD7C-425C01E68B79}" type="slidenum">
              <a:rPr lang="en-US"/>
              <a:pPr fontAlgn="base">
                <a:spcBef>
                  <a:spcPct val="0"/>
                </a:spcBef>
                <a:spcAft>
                  <a:spcPct val="0"/>
                </a:spcAft>
                <a:defRPr/>
              </a:pPr>
              <a:t>66</a:t>
            </a:fld>
            <a:endParaRPr lang="en-US"/>
          </a:p>
        </p:txBody>
      </p:sp>
    </p:spTree>
    <p:extLst>
      <p:ext uri="{BB962C8B-B14F-4D97-AF65-F5344CB8AC3E}">
        <p14:creationId xmlns:p14="http://schemas.microsoft.com/office/powerpoint/2010/main" val="7592115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noFill/>
          <a:ln>
            <a:solidFill>
              <a:srgbClr val="000000"/>
            </a:solidFill>
            <a:miter lim="800000"/>
            <a:headEnd/>
            <a:tailEnd/>
          </a:ln>
        </p:spPr>
      </p:sp>
      <p:sp>
        <p:nvSpPr>
          <p:cNvPr id="1239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7373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6EE0FD4-716A-463E-B884-4F56F137BF34}" type="slidenum">
              <a:rPr lang="en-US"/>
              <a:pPr fontAlgn="base">
                <a:spcBef>
                  <a:spcPct val="0"/>
                </a:spcBef>
                <a:spcAft>
                  <a:spcPct val="0"/>
                </a:spcAft>
                <a:defRPr/>
              </a:pPr>
              <a:t>67</a:t>
            </a:fld>
            <a:endParaRPr lang="en-US"/>
          </a:p>
        </p:txBody>
      </p:sp>
    </p:spTree>
    <p:extLst>
      <p:ext uri="{BB962C8B-B14F-4D97-AF65-F5344CB8AC3E}">
        <p14:creationId xmlns:p14="http://schemas.microsoft.com/office/powerpoint/2010/main" val="21861608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noFill/>
          <a:ln>
            <a:solidFill>
              <a:srgbClr val="000000"/>
            </a:solidFill>
            <a:miter lim="800000"/>
            <a:headEnd/>
            <a:tailEnd/>
          </a:ln>
        </p:spPr>
      </p:sp>
      <p:sp>
        <p:nvSpPr>
          <p:cNvPr id="1259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757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200A47B-0E74-4962-9AB1-4E59B289BCEC}" type="slidenum">
              <a:rPr lang="en-US"/>
              <a:pPr fontAlgn="base">
                <a:spcBef>
                  <a:spcPct val="0"/>
                </a:spcBef>
                <a:spcAft>
                  <a:spcPct val="0"/>
                </a:spcAft>
                <a:defRPr/>
              </a:pPr>
              <a:t>68</a:t>
            </a:fld>
            <a:endParaRPr lang="en-US"/>
          </a:p>
        </p:txBody>
      </p:sp>
    </p:spTree>
    <p:extLst>
      <p:ext uri="{BB962C8B-B14F-4D97-AF65-F5344CB8AC3E}">
        <p14:creationId xmlns:p14="http://schemas.microsoft.com/office/powerpoint/2010/main" val="2226776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12</a:t>
            </a:fld>
            <a:endParaRPr lang="en-US"/>
          </a:p>
        </p:txBody>
      </p:sp>
    </p:spTree>
    <p:extLst>
      <p:ext uri="{BB962C8B-B14F-4D97-AF65-F5344CB8AC3E}">
        <p14:creationId xmlns:p14="http://schemas.microsoft.com/office/powerpoint/2010/main" val="39212289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noFill/>
          <a:ln>
            <a:solidFill>
              <a:srgbClr val="000000"/>
            </a:solidFill>
            <a:miter lim="800000"/>
            <a:headEnd/>
            <a:tailEnd/>
          </a:ln>
        </p:spPr>
      </p:sp>
      <p:sp>
        <p:nvSpPr>
          <p:cNvPr id="1280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7782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A0A51F1-BCE4-492E-B779-E8299F59C6D5}" type="slidenum">
              <a:rPr lang="en-US"/>
              <a:pPr fontAlgn="base">
                <a:spcBef>
                  <a:spcPct val="0"/>
                </a:spcBef>
                <a:spcAft>
                  <a:spcPct val="0"/>
                </a:spcAft>
                <a:defRPr/>
              </a:pPr>
              <a:t>69</a:t>
            </a:fld>
            <a:endParaRPr lang="en-US"/>
          </a:p>
        </p:txBody>
      </p:sp>
    </p:spTree>
    <p:extLst>
      <p:ext uri="{BB962C8B-B14F-4D97-AF65-F5344CB8AC3E}">
        <p14:creationId xmlns:p14="http://schemas.microsoft.com/office/powerpoint/2010/main" val="37329694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noFill/>
          <a:ln>
            <a:solidFill>
              <a:srgbClr val="000000"/>
            </a:solidFill>
            <a:miter lim="800000"/>
            <a:headEnd/>
            <a:tailEnd/>
          </a:ln>
        </p:spPr>
      </p:sp>
      <p:sp>
        <p:nvSpPr>
          <p:cNvPr id="1300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7987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2DE373B-6B3E-4573-BC5B-1C543B24F4AE}" type="slidenum">
              <a:rPr lang="en-US"/>
              <a:pPr fontAlgn="base">
                <a:spcBef>
                  <a:spcPct val="0"/>
                </a:spcBef>
                <a:spcAft>
                  <a:spcPct val="0"/>
                </a:spcAft>
                <a:defRPr/>
              </a:pPr>
              <a:t>71</a:t>
            </a:fld>
            <a:endParaRPr lang="en-US"/>
          </a:p>
        </p:txBody>
      </p:sp>
    </p:spTree>
    <p:extLst>
      <p:ext uri="{BB962C8B-B14F-4D97-AF65-F5344CB8AC3E}">
        <p14:creationId xmlns:p14="http://schemas.microsoft.com/office/powerpoint/2010/main" val="26641427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p:cNvSpPr>
          <p:nvPr>
            <p:ph type="sldImg"/>
          </p:nvPr>
        </p:nvSpPr>
        <p:spPr bwMode="auto">
          <a:noFill/>
          <a:ln>
            <a:solidFill>
              <a:srgbClr val="000000"/>
            </a:solidFill>
            <a:miter lim="800000"/>
            <a:headEnd/>
            <a:tailEnd/>
          </a:ln>
        </p:spPr>
      </p:sp>
      <p:sp>
        <p:nvSpPr>
          <p:cNvPr id="1320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192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E2EE19E-7878-4840-9A46-3462FA4293EC}" type="slidenum">
              <a:rPr lang="en-US"/>
              <a:pPr fontAlgn="base">
                <a:spcBef>
                  <a:spcPct val="0"/>
                </a:spcBef>
                <a:spcAft>
                  <a:spcPct val="0"/>
                </a:spcAft>
                <a:defRPr/>
              </a:pPr>
              <a:t>72</a:t>
            </a:fld>
            <a:endParaRPr lang="en-US"/>
          </a:p>
        </p:txBody>
      </p:sp>
    </p:spTree>
    <p:extLst>
      <p:ext uri="{BB962C8B-B14F-4D97-AF65-F5344CB8AC3E}">
        <p14:creationId xmlns:p14="http://schemas.microsoft.com/office/powerpoint/2010/main" val="20249394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p:spPr>
      </p:sp>
      <p:sp>
        <p:nvSpPr>
          <p:cNvPr id="1341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397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0C43D50-4734-4872-BBE3-1ED570EE985A}" type="slidenum">
              <a:rPr lang="en-US">
                <a:solidFill>
                  <a:srgbClr val="000000"/>
                </a:solidFill>
              </a:rPr>
              <a:pPr fontAlgn="base">
                <a:spcBef>
                  <a:spcPct val="0"/>
                </a:spcBef>
                <a:spcAft>
                  <a:spcPct val="0"/>
                </a:spcAft>
                <a:defRPr/>
              </a:pPr>
              <a:t>73</a:t>
            </a:fld>
            <a:endParaRPr lang="en-US">
              <a:solidFill>
                <a:srgbClr val="000000"/>
              </a:solidFill>
            </a:endParaRPr>
          </a:p>
        </p:txBody>
      </p:sp>
    </p:spTree>
    <p:extLst>
      <p:ext uri="{BB962C8B-B14F-4D97-AF65-F5344CB8AC3E}">
        <p14:creationId xmlns:p14="http://schemas.microsoft.com/office/powerpoint/2010/main" val="19312835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p:spPr>
      </p:sp>
      <p:sp>
        <p:nvSpPr>
          <p:cNvPr id="1361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601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8D261AC-D48D-4F39-8C24-C8D81ECF5670}" type="slidenum">
              <a:rPr lang="en-US"/>
              <a:pPr fontAlgn="base">
                <a:spcBef>
                  <a:spcPct val="0"/>
                </a:spcBef>
                <a:spcAft>
                  <a:spcPct val="0"/>
                </a:spcAft>
                <a:defRPr/>
              </a:pPr>
              <a:t>74</a:t>
            </a:fld>
            <a:endParaRPr lang="en-US"/>
          </a:p>
        </p:txBody>
      </p:sp>
    </p:spTree>
    <p:extLst>
      <p:ext uri="{BB962C8B-B14F-4D97-AF65-F5344CB8AC3E}">
        <p14:creationId xmlns:p14="http://schemas.microsoft.com/office/powerpoint/2010/main" val="30937676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p:spPr>
      </p:sp>
      <p:sp>
        <p:nvSpPr>
          <p:cNvPr id="1382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8806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2F4FCF5-A894-4AFC-8E0C-E2E3F02BB679}" type="slidenum">
              <a:rPr lang="en-US"/>
              <a:pPr fontAlgn="base">
                <a:spcBef>
                  <a:spcPct val="0"/>
                </a:spcBef>
                <a:spcAft>
                  <a:spcPct val="0"/>
                </a:spcAft>
                <a:defRPr/>
              </a:pPr>
              <a:t>75</a:t>
            </a:fld>
            <a:endParaRPr lang="en-US"/>
          </a:p>
        </p:txBody>
      </p:sp>
    </p:spTree>
    <p:extLst>
      <p:ext uri="{BB962C8B-B14F-4D97-AF65-F5344CB8AC3E}">
        <p14:creationId xmlns:p14="http://schemas.microsoft.com/office/powerpoint/2010/main" val="32143105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79</a:t>
            </a:fld>
            <a:endParaRPr lang="en-US"/>
          </a:p>
        </p:txBody>
      </p:sp>
    </p:spTree>
    <p:extLst>
      <p:ext uri="{BB962C8B-B14F-4D97-AF65-F5344CB8AC3E}">
        <p14:creationId xmlns:p14="http://schemas.microsoft.com/office/powerpoint/2010/main" val="33805269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Compliance Control: A process, effected by management and other personnel, designed to provide reasonable assurance that transactions are executed in accordance with 1) laws governing the use of budget authority and other laws and regulations that could have a direct and material effect on the financial statements or required supplementary stewardship information and 2) any other laws, regulations, and government wide policies identified in OMB audit guidance. [GAO/PCIE Financial Audit Manual]</a:t>
            </a:r>
          </a:p>
          <a:p>
            <a:r>
              <a:rPr lang="en-US" dirty="0"/>
              <a:t>Source: </a:t>
            </a:r>
            <a:r>
              <a:rPr lang="en-US" dirty="0" smtClean="0">
                <a:hlinkClick r:id="rId3"/>
              </a:rPr>
              <a:t>http://www.unifiedcompliance.com/it_compliance/language_compliance/definitions/c.html</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64EA3937-FFEF-4E4D-8A66-81C91528576D}" type="slidenum">
              <a:rPr lang="en-US" smtClean="0"/>
              <a:pPr>
                <a:defRPr/>
              </a:pPr>
              <a:t>80</a:t>
            </a:fld>
            <a:endParaRPr lang="en-US"/>
          </a:p>
        </p:txBody>
      </p:sp>
    </p:spTree>
    <p:extLst>
      <p:ext uri="{BB962C8B-B14F-4D97-AF65-F5344CB8AC3E}">
        <p14:creationId xmlns:p14="http://schemas.microsoft.com/office/powerpoint/2010/main" val="21565288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1C191FC-3239-4359-93F2-B9D18FEBA7B8}" type="slidenum">
              <a:rPr lang="en-US" altLang="en-US"/>
              <a:pPr/>
              <a:t>84</a:t>
            </a:fld>
            <a:endParaRPr lang="en-US" alt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17008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13</a:t>
            </a:fld>
            <a:endParaRPr lang="en-US"/>
          </a:p>
        </p:txBody>
      </p:sp>
    </p:spTree>
    <p:extLst>
      <p:ext uri="{BB962C8B-B14F-4D97-AF65-F5344CB8AC3E}">
        <p14:creationId xmlns:p14="http://schemas.microsoft.com/office/powerpoint/2010/main" val="144685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14</a:t>
            </a:fld>
            <a:endParaRPr lang="en-US"/>
          </a:p>
        </p:txBody>
      </p:sp>
    </p:spTree>
    <p:extLst>
      <p:ext uri="{BB962C8B-B14F-4D97-AF65-F5344CB8AC3E}">
        <p14:creationId xmlns:p14="http://schemas.microsoft.com/office/powerpoint/2010/main" val="3985159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p:spPr>
      </p:sp>
      <p:sp>
        <p:nvSpPr>
          <p:cNvPr id="6041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939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61A6FDD-7CB5-43D1-BB1E-ABAD4C66ECF1}" type="slidenum">
              <a:rPr lang="en-US">
                <a:solidFill>
                  <a:srgbClr val="000000"/>
                </a:solidFill>
              </a:rPr>
              <a:pPr fontAlgn="base">
                <a:spcBef>
                  <a:spcPct val="0"/>
                </a:spcBef>
                <a:spcAft>
                  <a:spcPct val="0"/>
                </a:spcAft>
                <a:defRPr/>
              </a:pPr>
              <a:t>15</a:t>
            </a:fld>
            <a:endParaRPr lang="en-US">
              <a:solidFill>
                <a:srgbClr val="000000"/>
              </a:solidFill>
            </a:endParaRPr>
          </a:p>
        </p:txBody>
      </p:sp>
    </p:spTree>
    <p:extLst>
      <p:ext uri="{BB962C8B-B14F-4D97-AF65-F5344CB8AC3E}">
        <p14:creationId xmlns:p14="http://schemas.microsoft.com/office/powerpoint/2010/main" val="3000609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4.wdp"/><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6" name="Picture 19"/>
          <p:cNvPicPr>
            <a:picLocks noChangeAspect="1" noChangeArrowheads="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solidFill>
            <a:schemeClr val="bg1"/>
          </a:solid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rgbClr val="803D06"/>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p:cNvPicPr>
            <a:picLocks noChangeAspect="1" noChangeArrowheads="1"/>
          </p:cNvPicPr>
          <p:nvPr userDrawn="1"/>
        </p:nvPicPr>
        <p:blipFill>
          <a:blip r:embed="rId6">
            <a:duotone>
              <a:schemeClr val="accent6">
                <a:shade val="45000"/>
                <a:satMod val="135000"/>
              </a:schemeClr>
              <a:prstClr val="white"/>
            </a:duotone>
            <a:extLst>
              <a:ext uri="{BEBA8EAE-BF5A-486C-A8C5-ECC9F3942E4B}">
                <a14:imgProps xmlns:a14="http://schemas.microsoft.com/office/drawing/2010/main">
                  <a14:imgLayer r:embed="rId7">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userDrawn="1"/>
        </p:nvSpPr>
        <p:spPr>
          <a:xfrm rot="16200000">
            <a:off x="-3595298" y="3298195"/>
            <a:ext cx="6857997" cy="261610"/>
          </a:xfrm>
          <a:prstGeom prst="rect">
            <a:avLst/>
          </a:prstGeom>
          <a:noFill/>
        </p:spPr>
        <p:txBody>
          <a:bodyPr wrap="square" rtlCol="0">
            <a:spAutoFit/>
          </a:bodyPr>
          <a:lstStyle/>
          <a:p>
            <a:r>
              <a:rPr lang="en-US" sz="1100" b="1" dirty="0" smtClean="0">
                <a:solidFill>
                  <a:schemeClr val="bg1">
                    <a:lumMod val="85000"/>
                  </a:schemeClr>
                </a:solidFill>
              </a:rPr>
              <a:t>Template created by Chris Davis, davischr2@gmail.com.</a:t>
            </a:r>
            <a:endParaRPr lang="en-US" sz="1100" b="1" dirty="0">
              <a:solidFill>
                <a:schemeClr val="bg1">
                  <a:lumMod val="85000"/>
                </a:schemeClr>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4040188"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hasCustomPrompt="1"/>
          </p:nvPr>
        </p:nvSpPr>
        <p:spPr>
          <a:xfrm>
            <a:off x="457200" y="1905000"/>
            <a:ext cx="4040188"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219200"/>
            <a:ext cx="4041775"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hasCustomPrompt="1"/>
          </p:nvPr>
        </p:nvSpPr>
        <p:spPr>
          <a:xfrm>
            <a:off x="4645025" y="1905000"/>
            <a:ext cx="4041775"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or Topic Divider">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7162800" y="173821"/>
            <a:ext cx="1716387" cy="637517"/>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9"/>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hasCustomPrompt="1"/>
          </p:nvPr>
        </p:nvSpPr>
        <p:spPr>
          <a:xfrm>
            <a:off x="685800" y="3048000"/>
            <a:ext cx="8458200" cy="1362075"/>
          </a:xfrm>
          <a:noFill/>
          <a:ln w="9525">
            <a:noFill/>
            <a:miter lim="800000"/>
            <a:headEnd/>
            <a:tailEnd/>
          </a:ln>
        </p:spPr>
        <p:txBody>
          <a:bodyPr vert="horz" wrap="square" lIns="91440" tIns="45720" rIns="91440" bIns="45720" numCol="1" anchor="b" anchorCtr="0" compatLnSpc="1">
            <a:prstTxWarp prst="textNoShape">
              <a:avLst/>
            </a:prstTxWarp>
          </a:bodyPr>
          <a:lstStyle>
            <a:lvl1pPr>
              <a:defRPr lang="en-US" sz="4000" cap="all" dirty="0">
                <a:effectLst>
                  <a:reflection blurRad="190500" stA="46000" endPos="45500" dist="12700" dir="5400000" sy="-100000" algn="bl" rotWithShape="0"/>
                </a:effectLst>
              </a:defRPr>
            </a:lvl1pPr>
          </a:lstStyle>
          <a:p>
            <a:pPr lvl="0"/>
            <a:r>
              <a:rPr lang="en-US" dirty="0" smtClean="0"/>
              <a:t>[New Section or Topic]</a:t>
            </a:r>
            <a:endParaRPr lang="en-US" dirty="0"/>
          </a:p>
        </p:txBody>
      </p:sp>
      <p:sp>
        <p:nvSpPr>
          <p:cNvPr id="3" name="Text Placeholder 2"/>
          <p:cNvSpPr>
            <a:spLocks noGrp="1"/>
          </p:cNvSpPr>
          <p:nvPr>
            <p:ph type="body" idx="1" hasCustomPrompt="1"/>
          </p:nvPr>
        </p:nvSpPr>
        <p:spPr>
          <a:xfrm>
            <a:off x="685800" y="4419600"/>
            <a:ext cx="8458200" cy="1500187"/>
          </a:xfrm>
        </p:spPr>
        <p:txBody>
          <a:bodyPr anchor="t" anchorCtr="0"/>
          <a:lstStyle>
            <a:lvl1pPr marL="0" indent="0">
              <a:buNone/>
              <a:defRPr sz="3200" b="1" baseline="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[Additional details or leave blank]</a:t>
            </a:r>
          </a:p>
        </p:txBody>
      </p:sp>
      <p:sp>
        <p:nvSpPr>
          <p:cNvPr id="11"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0" name="Rectangle 9"/>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p:cNvPicPr>
            <a:picLocks noChangeAspect="1" noChangeArrowheads="1"/>
          </p:cNvPicPr>
          <p:nvPr userDrawn="1"/>
        </p:nvPicPr>
        <p:blipFill rotWithShape="1">
          <a:blip r:embed="rId7"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Tales">
    <p:spTree>
      <p:nvGrpSpPr>
        <p:cNvPr id="1" name=""/>
        <p:cNvGrpSpPr/>
        <p:nvPr/>
      </p:nvGrpSpPr>
      <p:grpSpPr>
        <a:xfrm>
          <a:off x="0" y="0"/>
          <a:ext cx="0" cy="0"/>
          <a:chOff x="0" y="0"/>
          <a:chExt cx="0" cy="0"/>
        </a:xfrm>
      </p:grpSpPr>
      <p:sp>
        <p:nvSpPr>
          <p:cNvPr id="12" name="Rectangle 11"/>
          <p:cNvSpPr/>
          <p:nvPr userDrawn="1"/>
        </p:nvSpPr>
        <p:spPr>
          <a:xfrm rot="10800000">
            <a:off x="-4821" y="5450319"/>
            <a:ext cx="9144000" cy="1066800"/>
          </a:xfrm>
          <a:prstGeom prst="rect">
            <a:avLst/>
          </a:prstGeom>
          <a:gradFill flip="none" rotWithShape="1">
            <a:gsLst>
              <a:gs pos="0">
                <a:schemeClr val="accent6">
                  <a:lumMod val="32000"/>
                </a:schemeClr>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0" y="0"/>
            <a:ext cx="9144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userDrawn="1"/>
        </p:nvSpPr>
        <p:spPr>
          <a:xfrm>
            <a:off x="-92926" y="3429000"/>
            <a:ext cx="9389326" cy="1066800"/>
          </a:xfrm>
          <a:prstGeom prst="rect">
            <a:avLst/>
          </a:prstGeom>
          <a:gradFill flip="none" rotWithShape="1">
            <a:gsLst>
              <a:gs pos="0">
                <a:schemeClr val="accent6">
                  <a:lumMod val="32000"/>
                </a:schemeClr>
              </a:gs>
              <a:gs pos="100000">
                <a:schemeClr val="tx1">
                  <a:alpha val="63000"/>
                </a:schemeClr>
              </a:gs>
            </a:gsLst>
            <a:lin ang="16200000" scaled="1"/>
            <a:tileRect/>
          </a:gra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chemeClr val="bg1"/>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5" cstate="screen">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
          <p:cNvPicPr>
            <a:picLocks noChangeAspect="1" noChangeArrowheads="1"/>
          </p:cNvPicPr>
          <p:nvPr userDrawn="1"/>
        </p:nvPicPr>
        <p:blipFill>
          <a:blip r:embed="rId7">
            <a:duotone>
              <a:schemeClr val="accent6">
                <a:shade val="45000"/>
                <a:satMod val="135000"/>
              </a:schemeClr>
              <a:prstClr val="white"/>
            </a:duotone>
            <a:extLst>
              <a:ext uri="{BEBA8EAE-BF5A-486C-A8C5-ECC9F3942E4B}">
                <a14:imgProps xmlns:a14="http://schemas.microsoft.com/office/drawing/2010/main">
                  <a14:imgLayer r:embed="rId8">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382111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act Information">
    <p:spTree>
      <p:nvGrpSpPr>
        <p:cNvPr id="1" name=""/>
        <p:cNvGrpSpPr/>
        <p:nvPr/>
      </p:nvGrpSpPr>
      <p:grpSpPr>
        <a:xfrm>
          <a:off x="0" y="0"/>
          <a:ext cx="0" cy="0"/>
          <a:chOff x="0" y="0"/>
          <a:chExt cx="0" cy="0"/>
        </a:xfrm>
      </p:grpSpPr>
      <p:sp>
        <p:nvSpPr>
          <p:cNvPr id="25" name="Rectangle 24"/>
          <p:cNvSpPr/>
          <p:nvPr userDrawn="1"/>
        </p:nvSpPr>
        <p:spPr>
          <a:xfrm>
            <a:off x="0" y="1600200"/>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7" name="Slide Number Placeholder 1"/>
          <p:cNvSpPr txBox="1">
            <a:spLocks/>
          </p:cNvSpPr>
          <p:nvPr/>
        </p:nvSpPr>
        <p:spPr>
          <a:xfrm>
            <a:off x="8229600" y="6559971"/>
            <a:ext cx="762000" cy="263525"/>
          </a:xfrm>
          <a:prstGeom prst="rect">
            <a:avLst/>
          </a:prstGeom>
        </p:spPr>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fld id="{84C715B3-ECB2-4338-B7FB-51EEFF78249D}" type="slidenum">
              <a:rPr kumimoji="0" lang="en-US" sz="1100" b="1" i="0" u="none" strike="noStrike" kern="1200" cap="none" spc="0" normalizeH="0" baseline="0" noProof="0" smtClean="0">
                <a:ln>
                  <a:noFill/>
                </a:ln>
                <a:solidFill>
                  <a:schemeClr val="bg1"/>
                </a:solidFill>
                <a:effectLst/>
                <a:uLnTx/>
                <a:uFillTx/>
                <a:latin typeface="Century Gothic"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chemeClr val="bg1"/>
              </a:solidFill>
              <a:effectLst/>
              <a:uLnTx/>
              <a:uFillTx/>
              <a:latin typeface="Century Gothic" pitchFamily="34" charset="0"/>
              <a:ea typeface="+mn-ea"/>
              <a:cs typeface="+mn-cs"/>
            </a:endParaRPr>
          </a:p>
        </p:txBody>
      </p:sp>
      <p:sp>
        <p:nvSpPr>
          <p:cNvPr id="17" name="Rectangle 16"/>
          <p:cNvSpPr/>
          <p:nvPr/>
        </p:nvSpPr>
        <p:spPr>
          <a:xfrm>
            <a:off x="0" y="11430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p:cNvSpPr>
            <a:spLocks noGrp="1"/>
          </p:cNvSpPr>
          <p:nvPr>
            <p:ph type="body" idx="11" hasCustomPrompt="1"/>
          </p:nvPr>
        </p:nvSpPr>
        <p:spPr>
          <a:xfrm>
            <a:off x="2514600" y="2895600"/>
            <a:ext cx="5185083"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[Instructor]</a:t>
            </a:r>
          </a:p>
        </p:txBody>
      </p:sp>
      <p:sp>
        <p:nvSpPr>
          <p:cNvPr id="21" name="Text Placeholder 4"/>
          <p:cNvSpPr>
            <a:spLocks noGrp="1"/>
          </p:cNvSpPr>
          <p:nvPr>
            <p:ph type="body" sz="quarter" idx="12" hasCustomPrompt="1"/>
          </p:nvPr>
        </p:nvSpPr>
        <p:spPr>
          <a:xfrm>
            <a:off x="2514601" y="4724400"/>
            <a:ext cx="5187120"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[Action Items]</a:t>
            </a:r>
          </a:p>
        </p:txBody>
      </p:sp>
      <p:sp>
        <p:nvSpPr>
          <p:cNvPr id="38" name="Text Placeholder 2"/>
          <p:cNvSpPr>
            <a:spLocks noGrp="1"/>
          </p:cNvSpPr>
          <p:nvPr>
            <p:ph type="body" idx="1" hasCustomPrompt="1"/>
          </p:nvPr>
        </p:nvSpPr>
        <p:spPr>
          <a:xfrm>
            <a:off x="2514600" y="3372513"/>
            <a:ext cx="518477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[Contact Information]</a:t>
            </a:r>
          </a:p>
        </p:txBody>
      </p:sp>
      <p:sp>
        <p:nvSpPr>
          <p:cNvPr id="39" name="Text Placeholder 4"/>
          <p:cNvSpPr>
            <a:spLocks noGrp="1"/>
          </p:cNvSpPr>
          <p:nvPr>
            <p:ph type="body" sz="quarter" idx="3" hasCustomPrompt="1"/>
          </p:nvPr>
        </p:nvSpPr>
        <p:spPr>
          <a:xfrm>
            <a:off x="2517775" y="5201313"/>
            <a:ext cx="518304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[Details]</a:t>
            </a:r>
          </a:p>
        </p:txBody>
      </p:sp>
      <p:sp>
        <p:nvSpPr>
          <p:cNvPr id="53" name="Rectangle 3"/>
          <p:cNvSpPr/>
          <p:nvPr/>
        </p:nvSpPr>
        <p:spPr>
          <a:xfrm>
            <a:off x="0" y="0"/>
            <a:ext cx="9144000" cy="1600200"/>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sp>
        <p:nvSpPr>
          <p:cNvPr id="61" name="TextBox 60"/>
          <p:cNvSpPr txBox="1"/>
          <p:nvPr/>
        </p:nvSpPr>
        <p:spPr>
          <a:xfrm>
            <a:off x="304800" y="0"/>
            <a:ext cx="5334000" cy="1600200"/>
          </a:xfrm>
          <a:prstGeom prst="rect">
            <a:avLst/>
          </a:prstGeom>
          <a:noFill/>
        </p:spPr>
        <p:txBody>
          <a:bodyPr wrap="square" lIns="91440" rIns="274320" rtlCol="0" anchor="ctr" anchorCtr="0">
            <a:noAutofit/>
          </a:bodyPr>
          <a:lstStyle/>
          <a:p>
            <a:pPr algn="l"/>
            <a:r>
              <a:rPr lang="en-US" sz="3600" b="1" i="0" spc="0" baseline="0" dirty="0" smtClean="0">
                <a:solidFill>
                  <a:schemeClr val="bg1"/>
                </a:solidFill>
                <a:latin typeface="Arial" pitchFamily="34" charset="0"/>
                <a:ea typeface="Tahoma" pitchFamily="34" charset="0"/>
                <a:cs typeface="Arial" pitchFamily="34" charset="0"/>
              </a:rPr>
              <a:t>Thank you!</a:t>
            </a:r>
            <a:endParaRPr lang="en-US" sz="3600" b="1" i="0" spc="0" baseline="0" dirty="0">
              <a:solidFill>
                <a:schemeClr val="bg1"/>
              </a:solidFill>
              <a:latin typeface="Arial" pitchFamily="34" charset="0"/>
              <a:ea typeface="Tahoma" pitchFamily="34" charset="0"/>
              <a:cs typeface="Arial" pitchFamily="34" charset="0"/>
            </a:endParaRPr>
          </a:p>
        </p:txBody>
      </p:sp>
      <p:cxnSp>
        <p:nvCxnSpPr>
          <p:cNvPr id="15" name="Straight Connector 14"/>
          <p:cNvCxnSpPr/>
          <p:nvPr userDrawn="1"/>
        </p:nvCxnSpPr>
        <p:spPr>
          <a:xfrm>
            <a:off x="0" y="1600200"/>
            <a:ext cx="9144000"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userDrawn="1"/>
        </p:nvSpPr>
        <p:spPr>
          <a:xfrm>
            <a:off x="6400800" y="8382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768923" y="12192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rcRect/>
          <a:stretch/>
        </p:blipFill>
        <p:spPr bwMode="auto">
          <a:xfrm>
            <a:off x="6483813" y="1184172"/>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23"/>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52800" y="1295400"/>
            <a:ext cx="5791200" cy="518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152400" y="1293150"/>
            <a:ext cx="3008313" cy="5143328"/>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47749"/>
            <a:ext cx="9144000" cy="740841"/>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143000" y="2057400"/>
            <a:ext cx="6934200" cy="44196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905000" y="1219200"/>
            <a:ext cx="5410200" cy="762000"/>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19200"/>
            <a:ext cx="20574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219200"/>
            <a:ext cx="60198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gradFill flip="none" rotWithShape="1">
            <a:gsLst>
              <a:gs pos="0">
                <a:srgbClr val="FFFFFF">
                  <a:lumMod val="18000"/>
                </a:srgbClr>
              </a:gs>
              <a:gs pos="16000">
                <a:srgbClr val="1F1F1F"/>
              </a:gs>
              <a:gs pos="33000">
                <a:srgbClr val="FFFFFF">
                  <a:lumMod val="16000"/>
                </a:srgbClr>
              </a:gs>
              <a:gs pos="7000">
                <a:srgbClr val="636363">
                  <a:lumMod val="56000"/>
                </a:srgbClr>
              </a:gs>
              <a:gs pos="53000">
                <a:srgbClr val="CFCFCF">
                  <a:lumMod val="2000"/>
                </a:srgbClr>
              </a:gs>
              <a:gs pos="66000">
                <a:srgbClr val="CFCFCF">
                  <a:lumMod val="16000"/>
                </a:srgbClr>
              </a:gs>
              <a:gs pos="78000">
                <a:srgbClr val="1F1F1F">
                  <a:lumMod val="97000"/>
                  <a:lumOff val="3000"/>
                </a:srgbClr>
              </a:gs>
              <a:gs pos="89000">
                <a:srgbClr val="FFFFFF">
                  <a:lumMod val="0"/>
                </a:srgbClr>
              </a:gs>
              <a:gs pos="100000">
                <a:srgbClr val="7F7F7F"/>
              </a:gs>
            </a:gsLst>
            <a:lin ang="270000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FB124A42-3BFC-4002-A422-5D3896DD5E41}" type="slidenum">
              <a:rPr lang="en-US" smtClean="0"/>
              <a:pPr/>
              <a:t>‹#›</a:t>
            </a:fld>
            <a:endParaRPr lang="en-US" dirty="0"/>
          </a:p>
        </p:txBody>
      </p:sp>
    </p:spTree>
    <p:extLst>
      <p:ext uri="{BB962C8B-B14F-4D97-AF65-F5344CB8AC3E}">
        <p14:creationId xmlns:p14="http://schemas.microsoft.com/office/powerpoint/2010/main" val="17751527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476999"/>
            <a:ext cx="2133600" cy="27432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2640596" y="6476999"/>
            <a:ext cx="5507719" cy="27432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204396" y="6476999"/>
            <a:ext cx="733864" cy="274320"/>
          </a:xfrm>
          <a:prstGeom prst="rect">
            <a:avLst/>
          </a:prstGeom>
          <a:ln/>
        </p:spPr>
        <p:txBody>
          <a:bodyPr/>
          <a:lstStyle>
            <a:lvl1pPr>
              <a:defRPr/>
            </a:lvl1pPr>
          </a:lstStyle>
          <a:p>
            <a:pPr>
              <a:defRPr/>
            </a:pPr>
            <a:fld id="{9E17817A-618B-4DE9-91EB-C474AE8EAFBB}" type="slidenum">
              <a:rPr lang="en-US"/>
              <a:pPr>
                <a:defRPr/>
              </a:pPr>
              <a:t>‹#›</a:t>
            </a:fld>
            <a:endParaRPr lang="en-US"/>
          </a:p>
        </p:txBody>
      </p:sp>
    </p:spTree>
    <p:extLst>
      <p:ext uri="{BB962C8B-B14F-4D97-AF65-F5344CB8AC3E}">
        <p14:creationId xmlns:p14="http://schemas.microsoft.com/office/powerpoint/2010/main" val="4200110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381000"/>
            <a:ext cx="91440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tical 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533400"/>
            <a:ext cx="9144000" cy="6019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Title Placeholder 1"/>
          <p:cNvSpPr>
            <a:spLocks noGrp="1"/>
          </p:cNvSpPr>
          <p:nvPr>
            <p:ph type="title"/>
          </p:nvPr>
        </p:nvSpPr>
        <p:spPr bwMode="auto">
          <a:xfrm rot="16200000">
            <a:off x="-2628900" y="2933700"/>
            <a:ext cx="6248400" cy="9906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extLst>
      <p:ext uri="{BB962C8B-B14F-4D97-AF65-F5344CB8AC3E}">
        <p14:creationId xmlns:p14="http://schemas.microsoft.com/office/powerpoint/2010/main" val="287202405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mportant Note">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3276600" y="1219199"/>
            <a:ext cx="58674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defRPr sz="2800"/>
            </a:lvl1pPr>
            <a:lvl2pPr>
              <a:defRPr sz="2400"/>
            </a:lvl2pPr>
            <a:lvl3pPr>
              <a:defRPr sz="2000"/>
            </a:lvl3pPr>
            <a:lvl4pPr>
              <a:defRPr sz="1800"/>
            </a:lvl4pPr>
            <a:lvl5pPr marL="2057400" indent="-228600">
              <a:buFont typeface="Arial" pitchFamily="34" charset="0"/>
              <a:buChar cha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2"/>
          <p:cNvPicPr>
            <a:picLocks noChangeAspect="1" noChangeArrowheads="1"/>
          </p:cNvPicPr>
          <p:nvPr userDrawn="1"/>
        </p:nvPicPr>
        <p:blipFill>
          <a:blip r:embed="rId2">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8246" y="1352550"/>
            <a:ext cx="2381250"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60125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8" name="Title Placeholder 1"/>
          <p:cNvSpPr>
            <a:spLocks noGrp="1"/>
          </p:cNvSpPr>
          <p:nvPr>
            <p:ph type="title" hasCustomPrompt="1"/>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lvl1pPr>
              <a:defRPr>
                <a:solidFill>
                  <a:srgbClr val="8C4306"/>
                </a:solidFill>
              </a:defRPr>
            </a:lvl1pPr>
          </a:lstStyle>
          <a:p>
            <a:pPr lvl="0"/>
            <a:r>
              <a:rPr lang="en-US" dirty="0" smtClean="0"/>
              <a:t>[Add title here and subtitle below]</a:t>
            </a:r>
          </a:p>
        </p:txBody>
      </p:sp>
      <p:sp>
        <p:nvSpPr>
          <p:cNvPr id="10" name="Content Placeholder 2"/>
          <p:cNvSpPr>
            <a:spLocks noGrp="1"/>
          </p:cNvSpPr>
          <p:nvPr>
            <p:ph idx="1" hasCustomPrompt="1"/>
          </p:nvPr>
        </p:nvSpPr>
        <p:spPr>
          <a:xfrm>
            <a:off x="152400" y="1600200"/>
            <a:ext cx="8991600" cy="4953000"/>
          </a:xfrm>
        </p:spPr>
        <p:txBody>
          <a:bodyPr>
            <a:normAutofit/>
          </a:bodyPr>
          <a:lstStyle>
            <a:lvl1pPr marL="365760" indent="-365760">
              <a:buFont typeface="Calibri" pitchFamily="34" charset="0"/>
              <a:buChar char="●"/>
              <a:defRPr sz="3200" baseline="0">
                <a:solidFill>
                  <a:schemeClr val="tx1"/>
                </a:solidFill>
              </a:defRPr>
            </a:lvl1pPr>
            <a:lvl2pPr>
              <a:buFont typeface="Calibri" pitchFamily="34" charset="0"/>
              <a:buChar char="◌"/>
              <a:defRPr sz="2800">
                <a:solidFill>
                  <a:schemeClr val="tx1"/>
                </a:solidFill>
              </a:defRPr>
            </a:lvl2pPr>
            <a:lvl3pPr marL="1143000" indent="-228600">
              <a:buFont typeface="Calibri" pitchFamily="34" charset="0"/>
              <a:buChar char="–"/>
              <a:defRPr sz="2400">
                <a:solidFill>
                  <a:schemeClr val="tx1"/>
                </a:solidFill>
              </a:defRPr>
            </a:lvl3pPr>
            <a:lvl4pPr marL="1600200" indent="-228600">
              <a:buFont typeface="Wingdings" pitchFamily="2" charset="2"/>
              <a:buChar char="§"/>
              <a:defRPr sz="2000">
                <a:solidFill>
                  <a:schemeClr val="tx1"/>
                </a:solidFill>
              </a:defRPr>
            </a:lvl4pPr>
            <a:lvl5pPr marL="2057400" indent="-228600">
              <a:buFont typeface="Arial" pitchFamily="34" charset="0"/>
              <a:buChar char="•"/>
              <a:defRPr sz="2000">
                <a:solidFill>
                  <a:schemeClr val="tx1"/>
                </a:solidFill>
              </a:defRPr>
            </a:lvl5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
          <p:cNvSpPr>
            <a:spLocks noGrp="1"/>
          </p:cNvSpPr>
          <p:nvPr>
            <p:ph type="body" idx="11" hasCustomPrompt="1"/>
          </p:nvPr>
        </p:nvSpPr>
        <p:spPr>
          <a:xfrm>
            <a:off x="0" y="1134980"/>
            <a:ext cx="9144000" cy="353265"/>
          </a:xfrm>
          <a:gradFill flip="none" rotWithShape="1">
            <a:gsLst>
              <a:gs pos="95000">
                <a:schemeClr val="accent6">
                  <a:lumMod val="75000"/>
                </a:schemeClr>
              </a:gs>
              <a:gs pos="72000">
                <a:srgbClr val="984807"/>
              </a:gs>
              <a:gs pos="21000">
                <a:schemeClr val="accent6">
                  <a:lumMod val="46000"/>
                </a:schemeClr>
              </a:gs>
              <a:gs pos="16000">
                <a:schemeClr val="accent6">
                  <a:lumMod val="67000"/>
                </a:schemeClr>
              </a:gs>
              <a:gs pos="55650">
                <a:schemeClr val="accent6">
                  <a:lumMod val="71000"/>
                </a:schemeClr>
              </a:gs>
              <a:gs pos="11300">
                <a:srgbClr val="984807"/>
              </a:gs>
              <a:gs pos="0">
                <a:schemeClr val="accent6">
                  <a:lumMod val="50000"/>
                  <a:alpha val="62000"/>
                </a:schemeClr>
              </a:gs>
              <a:gs pos="100000">
                <a:schemeClr val="accent6">
                  <a:lumMod val="50000"/>
                  <a:alpha val="0"/>
                </a:schemeClr>
              </a:gs>
            </a:gsLst>
            <a:lin ang="13500000" scaled="1"/>
            <a:tileRect/>
          </a:gradFill>
          <a:ln>
            <a:solidFill>
              <a:schemeClr val="accent6">
                <a:lumMod val="50000"/>
              </a:schemeClr>
            </a:solidFill>
          </a:ln>
        </p:spPr>
        <p:txBody>
          <a:bodyPr lIns="182880" anchor="t" anchorCtr="0"/>
          <a:lstStyle>
            <a:lvl1pPr marL="0" indent="0">
              <a:buNone/>
              <a:defRPr sz="1800" b="1" baseline="0">
                <a:solidFill>
                  <a:schemeClr val="bg1"/>
                </a:solidFill>
                <a:latin typeface="Arial Black" panose="020B0A040201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[Subtitle - Additional details or leave blank]</a:t>
            </a:r>
          </a:p>
        </p:txBody>
      </p:sp>
      <p:cxnSp>
        <p:nvCxnSpPr>
          <p:cNvPr id="7" name="Straight Connector 6"/>
          <p:cNvCxnSpPr/>
          <p:nvPr userDrawn="1"/>
        </p:nvCxnSpPr>
        <p:spPr>
          <a:xfrm>
            <a:off x="0" y="1488245"/>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o Title - All Text">
    <p:spTree>
      <p:nvGrpSpPr>
        <p:cNvPr id="1" name=""/>
        <p:cNvGrpSpPr/>
        <p:nvPr/>
      </p:nvGrpSpPr>
      <p:grpSpPr>
        <a:xfrm>
          <a:off x="0" y="0"/>
          <a:ext cx="0" cy="0"/>
          <a:chOff x="0" y="0"/>
          <a:chExt cx="0" cy="0"/>
        </a:xfrm>
      </p:grpSpPr>
      <p:sp>
        <p:nvSpPr>
          <p:cNvPr id="7" name="Rectangle 6"/>
          <p:cNvSpPr/>
          <p:nvPr userDrawn="1"/>
        </p:nvSpPr>
        <p:spPr>
          <a:xfrm flipH="1">
            <a:off x="0" y="304800"/>
            <a:ext cx="914400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6" name="Text Placeholder 2"/>
          <p:cNvSpPr>
            <a:spLocks noGrp="1"/>
          </p:cNvSpPr>
          <p:nvPr>
            <p:ph idx="1"/>
          </p:nvPr>
        </p:nvSpPr>
        <p:spPr bwMode="auto">
          <a:xfrm>
            <a:off x="152400" y="304801"/>
            <a:ext cx="8991600" cy="625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149587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28600" y="1295400"/>
            <a:ext cx="42672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876800" y="1295400"/>
            <a:ext cx="42672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7"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0" y="6532562"/>
            <a:ext cx="9144000" cy="325438"/>
          </a:xfrm>
          <a:prstGeom prst="rect">
            <a:avLst/>
          </a:prstGeom>
          <a:gradFill flip="none" rotWithShape="1">
            <a:gsLst>
              <a:gs pos="14000">
                <a:schemeClr val="accent6"/>
              </a:gs>
              <a:gs pos="20000">
                <a:schemeClr val="accent6">
                  <a:lumMod val="75000"/>
                </a:schemeClr>
              </a:gs>
              <a:gs pos="33000">
                <a:schemeClr val="accent6">
                  <a:lumMod val="60000"/>
                </a:schemeClr>
              </a:gs>
              <a:gs pos="56000">
                <a:schemeClr val="accent6">
                  <a:lumMod val="74000"/>
                </a:schemeClr>
              </a:gs>
              <a:gs pos="78000">
                <a:schemeClr val="accent6">
                  <a:lumMod val="75000"/>
                </a:schemeClr>
              </a:gs>
              <a:gs pos="92000">
                <a:schemeClr val="accent6">
                  <a:lumMod val="75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b="1" kern="1200">
              <a:solidFill>
                <a:schemeClr val="lt1"/>
              </a:solidFill>
              <a:latin typeface="+mn-lt"/>
              <a:ea typeface="+mn-ea"/>
              <a:cs typeface="+mn-cs"/>
            </a:endParaRPr>
          </a:p>
        </p:txBody>
      </p:sp>
      <p:sp>
        <p:nvSpPr>
          <p:cNvPr id="1027" name="Title Placeholder 1"/>
          <p:cNvSpPr>
            <a:spLocks noGrp="1"/>
          </p:cNvSpPr>
          <p:nvPr>
            <p:ph type="title"/>
          </p:nvPr>
        </p:nvSpPr>
        <p:spPr bwMode="auto">
          <a:xfrm>
            <a:off x="0" y="4026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p>
            <a:pPr lvl="0"/>
            <a:r>
              <a:rPr lang="en-US" dirty="0" smtClean="0"/>
              <a:t>Click to edit Master title style</a:t>
            </a:r>
          </a:p>
        </p:txBody>
      </p:sp>
      <p:sp>
        <p:nvSpPr>
          <p:cNvPr id="1028" name="Text Placeholder 2"/>
          <p:cNvSpPr>
            <a:spLocks noGrp="1"/>
          </p:cNvSpPr>
          <p:nvPr>
            <p:ph type="body"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p:nvCxnSpPr>
        <p:spPr bwMode="auto">
          <a:xfrm>
            <a:off x="0" y="1117122"/>
            <a:ext cx="9144000" cy="1588"/>
          </a:xfrm>
          <a:prstGeom prst="line">
            <a:avLst/>
          </a:prstGeom>
          <a:ln w="38100">
            <a:solidFill>
              <a:schemeClr val="accent6">
                <a:lumMod val="5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133600" y="8626"/>
            <a:ext cx="7010400" cy="600974"/>
          </a:xfrm>
          <a:prstGeom prst="rect">
            <a:avLst/>
          </a:prstGeom>
          <a:noFill/>
        </p:spPr>
        <p:txBody>
          <a:bodyPr wrap="square" lIns="91440" rIns="274320" rtlCol="0" anchor="ctr" anchorCtr="0">
            <a:noAutofit/>
          </a:bodyPr>
          <a:lstStyle/>
          <a:p>
            <a:pPr algn="r"/>
            <a:endParaRPr lang="en-US" sz="1800" b="1" i="0" spc="0" baseline="0" dirty="0">
              <a:solidFill>
                <a:schemeClr val="bg1"/>
              </a:solidFill>
              <a:latin typeface="Arial" pitchFamily="34" charset="0"/>
              <a:ea typeface="Tahoma" pitchFamily="34" charset="0"/>
              <a:cs typeface="Arial" pitchFamily="34" charset="0"/>
            </a:endParaRPr>
          </a:p>
        </p:txBody>
      </p:sp>
      <p:sp>
        <p:nvSpPr>
          <p:cNvPr id="9"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4" name="TextBox 13"/>
          <p:cNvSpPr txBox="1"/>
          <p:nvPr/>
        </p:nvSpPr>
        <p:spPr>
          <a:xfrm>
            <a:off x="1295400" y="6570207"/>
            <a:ext cx="6781800" cy="261610"/>
          </a:xfrm>
          <a:prstGeom prst="rect">
            <a:avLst/>
          </a:prstGeom>
          <a:noFill/>
        </p:spPr>
        <p:txBody>
          <a:bodyPr wrap="square" rtlCol="0">
            <a:spAutoFit/>
          </a:bodyPr>
          <a:lstStyle/>
          <a:p>
            <a:pPr marL="182880" algn="ctr"/>
            <a:r>
              <a:rPr lang="en-US" sz="1050" b="1" dirty="0" smtClean="0">
                <a:solidFill>
                  <a:schemeClr val="bg1"/>
                </a:solidFill>
                <a:latin typeface="Century Gothic" pitchFamily="34" charset="0"/>
              </a:rPr>
              <a:t>MIS 6311-501 Cyber Security Fundamentals</a:t>
            </a:r>
          </a:p>
        </p:txBody>
      </p:sp>
      <p:sp>
        <p:nvSpPr>
          <p:cNvPr id="15" name="Rectangle 3"/>
          <p:cNvSpPr>
            <a:spLocks noChangeArrowheads="1"/>
          </p:cNvSpPr>
          <p:nvPr/>
        </p:nvSpPr>
        <p:spPr bwMode="auto">
          <a:xfrm>
            <a:off x="0" y="0"/>
            <a:ext cx="9144000" cy="325438"/>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cxnSp>
        <p:nvCxnSpPr>
          <p:cNvPr id="4" name="Straight Connector 3"/>
          <p:cNvCxnSpPr/>
          <p:nvPr/>
        </p:nvCxnSpPr>
        <p:spPr>
          <a:xfrm>
            <a:off x="0" y="6532562"/>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337456"/>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rotWithShape="1">
          <a:blip r:embed="rId21"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83" r:id="rId3"/>
    <p:sldLayoutId id="2147483684" r:id="rId4"/>
    <p:sldLayoutId id="2147483697" r:id="rId5"/>
    <p:sldLayoutId id="2147483698" r:id="rId6"/>
    <p:sldLayoutId id="2147483679" r:id="rId7"/>
    <p:sldLayoutId id="2147483695" r:id="rId8"/>
    <p:sldLayoutId id="2147483681" r:id="rId9"/>
    <p:sldLayoutId id="2147483682" r:id="rId10"/>
    <p:sldLayoutId id="2147483680" r:id="rId11"/>
    <p:sldLayoutId id="2147483696" r:id="rId12"/>
    <p:sldLayoutId id="2147483685" r:id="rId13"/>
    <p:sldLayoutId id="2147483686" r:id="rId14"/>
    <p:sldLayoutId id="2147483687" r:id="rId15"/>
    <p:sldLayoutId id="2147483688" r:id="rId16"/>
    <p:sldLayoutId id="2147483689" r:id="rId17"/>
    <p:sldLayoutId id="2147483700" r:id="rId18"/>
    <p:sldLayoutId id="2147483701" r:id="rId19"/>
  </p:sldLayoutIdLs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lang="en-US" sz="3600" b="1" kern="1200" baseline="0" dirty="0">
          <a:solidFill>
            <a:srgbClr val="8C4306"/>
          </a:solidFill>
          <a:latin typeface="Arial" pitchFamily="34" charset="0"/>
          <a:ea typeface="+mj-ea"/>
          <a:cs typeface="Arial" pitchFamily="34" charset="0"/>
        </a:defRPr>
      </a:lvl1pPr>
      <a:lvl2pPr algn="l" rtl="0" eaLnBrk="1" fontAlgn="base" hangingPunct="1">
        <a:spcBef>
          <a:spcPct val="0"/>
        </a:spcBef>
        <a:spcAft>
          <a:spcPct val="0"/>
        </a:spcAft>
        <a:defRPr sz="4400" b="1">
          <a:solidFill>
            <a:schemeClr val="tx1"/>
          </a:solidFill>
          <a:latin typeface="Calibri" pitchFamily="34" charset="0"/>
        </a:defRPr>
      </a:lvl2pPr>
      <a:lvl3pPr algn="l" rtl="0" eaLnBrk="1" fontAlgn="base" hangingPunct="1">
        <a:spcBef>
          <a:spcPct val="0"/>
        </a:spcBef>
        <a:spcAft>
          <a:spcPct val="0"/>
        </a:spcAft>
        <a:defRPr sz="4400" b="1">
          <a:solidFill>
            <a:schemeClr val="tx1"/>
          </a:solidFill>
          <a:latin typeface="Calibri" pitchFamily="34" charset="0"/>
        </a:defRPr>
      </a:lvl3pPr>
      <a:lvl4pPr algn="l" rtl="0" eaLnBrk="1" fontAlgn="base" hangingPunct="1">
        <a:spcBef>
          <a:spcPct val="0"/>
        </a:spcBef>
        <a:spcAft>
          <a:spcPct val="0"/>
        </a:spcAft>
        <a:defRPr sz="4400" b="1">
          <a:solidFill>
            <a:schemeClr val="tx1"/>
          </a:solidFill>
          <a:latin typeface="Calibri" pitchFamily="34" charset="0"/>
        </a:defRPr>
      </a:lvl4pPr>
      <a:lvl5pPr algn="l" rtl="0" eaLnBrk="1" fontAlgn="base" hangingPunct="1">
        <a:spcBef>
          <a:spcPct val="0"/>
        </a:spcBef>
        <a:spcAft>
          <a:spcPct val="0"/>
        </a:spcAft>
        <a:defRPr sz="4400" b="1">
          <a:solidFill>
            <a:schemeClr val="tx1"/>
          </a:solidFill>
          <a:latin typeface="Calibri" pitchFamily="34" charset="0"/>
        </a:defRPr>
      </a:lvl5pPr>
      <a:lvl6pPr marL="457200" algn="l" rtl="0" eaLnBrk="1" fontAlgn="base" hangingPunct="1">
        <a:spcBef>
          <a:spcPct val="0"/>
        </a:spcBef>
        <a:spcAft>
          <a:spcPct val="0"/>
        </a:spcAft>
        <a:defRPr sz="4400" b="1">
          <a:solidFill>
            <a:schemeClr val="tx2"/>
          </a:solidFill>
          <a:latin typeface="Calibri" pitchFamily="34" charset="0"/>
        </a:defRPr>
      </a:lvl6pPr>
      <a:lvl7pPr marL="914400" algn="l" rtl="0" eaLnBrk="1" fontAlgn="base" hangingPunct="1">
        <a:spcBef>
          <a:spcPct val="0"/>
        </a:spcBef>
        <a:spcAft>
          <a:spcPct val="0"/>
        </a:spcAft>
        <a:defRPr sz="4400" b="1">
          <a:solidFill>
            <a:schemeClr val="tx2"/>
          </a:solidFill>
          <a:latin typeface="Calibri" pitchFamily="34" charset="0"/>
        </a:defRPr>
      </a:lvl7pPr>
      <a:lvl8pPr marL="1371600" algn="l" rtl="0" eaLnBrk="1" fontAlgn="base" hangingPunct="1">
        <a:spcBef>
          <a:spcPct val="0"/>
        </a:spcBef>
        <a:spcAft>
          <a:spcPct val="0"/>
        </a:spcAft>
        <a:defRPr sz="4400" b="1">
          <a:solidFill>
            <a:schemeClr val="tx2"/>
          </a:solidFill>
          <a:latin typeface="Calibri" pitchFamily="34" charset="0"/>
        </a:defRPr>
      </a:lvl8pPr>
      <a:lvl9pPr marL="1828800" algn="l" rtl="0" eaLnBrk="1" fontAlgn="base" hangingPunct="1">
        <a:spcBef>
          <a:spcPct val="0"/>
        </a:spcBef>
        <a:spcAft>
          <a:spcPct val="0"/>
        </a:spcAft>
        <a:defRPr sz="4400" b="1">
          <a:solidFill>
            <a:schemeClr val="tx2"/>
          </a:solidFill>
          <a:latin typeface="Calibri" pitchFamily="34" charset="0"/>
        </a:defRPr>
      </a:lvl9pPr>
    </p:titleStyle>
    <p:bodyStyle>
      <a:lvl1pPr marL="365760" indent="-365760" algn="l" rtl="0" eaLnBrk="1" fontAlgn="base" hangingPunct="1">
        <a:spcBef>
          <a:spcPct val="20000"/>
        </a:spcBef>
        <a:spcAft>
          <a:spcPct val="0"/>
        </a:spcAft>
        <a:buFont typeface="Calibri"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home.bt.com/tech-gadgets/tech-news/hello-barbie-talks-wi-fi-hack-11364021595089" TargetMode="External"/><Relationship Id="rId7" Type="http://schemas.openxmlformats.org/officeDocument/2006/relationships/hyperlink" Target="http://www.nbcchicago.com/investigations/WEB-10p-pkg-Surveillance-Toy_Leitner_Chicago-353434911.html" TargetMode="External"/><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hyperlink" Target="http://www.theregister.co.uk/2015/03/12/consumer_group_petitions_mattel_to_pull_wifi_enabled_barbie/" TargetMode="External"/><Relationship Id="rId5" Type="http://schemas.openxmlformats.org/officeDocument/2006/relationships/hyperlink" Target="http://www.theregister.co.uk/2015/02/19/hello_barbie/" TargetMode="Externa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15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hyperlink" Target="http://www.cloudauditcontrols.com/" TargetMode="External"/><Relationship Id="rId3" Type="http://schemas.openxmlformats.org/officeDocument/2006/relationships/hyperlink" Target="https://elearning.utdallas.edu/" TargetMode="External"/><Relationship Id="rId7" Type="http://schemas.openxmlformats.org/officeDocument/2006/relationships/hyperlink" Target="http://www.linkedin.com/in/ChristopherDavi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mailto:davischr2@gmail.com" TargetMode="External"/><Relationship Id="rId5" Type="http://schemas.openxmlformats.org/officeDocument/2006/relationships/hyperlink" Target="mailto:cmd140430@utdallas.edu" TargetMode="External"/><Relationship Id="rId4" Type="http://schemas.openxmlformats.org/officeDocument/2006/relationships/hyperlink" Target="https://goo.gl/9AFyoE"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4.xml"/><Relationship Id="rId5" Type="http://schemas.openxmlformats.org/officeDocument/2006/relationships/image" Target="../media/image20.jpg"/><Relationship Id="rId4" Type="http://schemas.openxmlformats.org/officeDocument/2006/relationships/image" Target="../media/image19.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6.gif"/><Relationship Id="rId4" Type="http://schemas.openxmlformats.org/officeDocument/2006/relationships/image" Target="../media/image35.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blog.sec-consult.com/2015/11/house-of-keys-industry-wide-https.html"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vtech.com/en/press_release/2015/statement/" TargetMode="External"/><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hyperlink" Target="http://www.troyhunt.com/2015/11/when-children-are-breached-inside.html" TargetMode="External"/><Relationship Id="rId4" Type="http://schemas.openxmlformats.org/officeDocument/2006/relationships/hyperlink" Target="http://www.vtechkids.com/download"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hyperlink" Target="https://elearning.utdallas.edu/" TargetMode="External"/><Relationship Id="rId2" Type="http://schemas.openxmlformats.org/officeDocument/2006/relationships/hyperlink" Target="mailto:cmd140430@utdallas.edu" TargetMode="Externa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w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Session 11 </a:t>
            </a:r>
            <a:r>
              <a:rPr lang="en-US" dirty="0"/>
              <a:t>– </a:t>
            </a:r>
            <a:r>
              <a:rPr lang="en-US" dirty="0" smtClean="0"/>
              <a:t>Physical &amp; Environmental</a:t>
            </a:r>
            <a:endParaRPr lang="en-US" dirty="0"/>
          </a:p>
        </p:txBody>
      </p:sp>
      <p:sp>
        <p:nvSpPr>
          <p:cNvPr id="7" name="Subtitle 6"/>
          <p:cNvSpPr>
            <a:spLocks noGrp="1"/>
          </p:cNvSpPr>
          <p:nvPr>
            <p:ph type="subTitle" idx="1"/>
          </p:nvPr>
        </p:nvSpPr>
        <p:spPr/>
        <p:txBody>
          <a:bodyPr/>
          <a:lstStyle/>
          <a:p>
            <a:r>
              <a:rPr lang="en-US" smtClean="0"/>
              <a:t>MIS 6311-501 Cyber Security Fundamentals</a:t>
            </a:r>
          </a:p>
          <a:p>
            <a:r>
              <a:rPr lang="en-US" smtClean="0"/>
              <a:t>Chris Davis</a:t>
            </a:r>
            <a:endParaRPr lang="en-US" dirty="0"/>
          </a:p>
        </p:txBody>
      </p:sp>
      <p:sp>
        <p:nvSpPr>
          <p:cNvPr id="14" name="Slide Number Placeholder 13"/>
          <p:cNvSpPr>
            <a:spLocks noGrp="1"/>
          </p:cNvSpPr>
          <p:nvPr>
            <p:ph type="sldNum" sz="quarter" idx="4294967295"/>
          </p:nvPr>
        </p:nvSpPr>
        <p:spPr>
          <a:xfrm>
            <a:off x="8534400" y="6511925"/>
            <a:ext cx="609600" cy="263525"/>
          </a:xfrm>
        </p:spPr>
        <p:txBody>
          <a:bodyPr/>
          <a:lstStyle/>
          <a:p>
            <a:fld id="{FB124A42-3BFC-4002-A422-5D3896DD5E41}" type="slidenum">
              <a:rPr lang="en-US" smtClean="0"/>
              <a:pPr/>
              <a:t>1</a:t>
            </a:fld>
            <a:endParaRPr lang="en-US" dirty="0"/>
          </a:p>
        </p:txBody>
      </p:sp>
    </p:spTree>
    <p:extLst>
      <p:ext uri="{BB962C8B-B14F-4D97-AF65-F5344CB8AC3E}">
        <p14:creationId xmlns:p14="http://schemas.microsoft.com/office/powerpoint/2010/main" val="7019220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304800"/>
            <a:ext cx="6287045" cy="4648603"/>
          </a:xfrm>
          <a:prstGeom prst="rect">
            <a:avLst/>
          </a:prstGeom>
        </p:spPr>
      </p:pic>
      <p:sp>
        <p:nvSpPr>
          <p:cNvPr id="3" name="Rectangle 2"/>
          <p:cNvSpPr/>
          <p:nvPr/>
        </p:nvSpPr>
        <p:spPr>
          <a:xfrm>
            <a:off x="0" y="3729815"/>
            <a:ext cx="9144000" cy="2823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 y="5410200"/>
            <a:ext cx="8966426" cy="1200329"/>
          </a:xfrm>
          <a:prstGeom prst="rect">
            <a:avLst/>
          </a:prstGeom>
        </p:spPr>
        <p:txBody>
          <a:bodyPr wrap="square">
            <a:spAutoFit/>
          </a:bodyPr>
          <a:lstStyle/>
          <a:p>
            <a:r>
              <a:rPr lang="en-US" dirty="0"/>
              <a:t>That brought a defensive response from Oren Jacob, CEO of </a:t>
            </a:r>
            <a:r>
              <a:rPr lang="en-US" dirty="0" err="1"/>
              <a:t>ToyTalk</a:t>
            </a:r>
            <a:r>
              <a:rPr lang="en-US" dirty="0"/>
              <a:t> (which provides the cloud processing chunk of Hello Barbie). He </a:t>
            </a:r>
            <a:r>
              <a:rPr lang="en-US" dirty="0">
                <a:hlinkClick r:id="rId3"/>
              </a:rPr>
              <a:t>called</a:t>
            </a:r>
            <a:r>
              <a:rPr lang="en-US" dirty="0"/>
              <a:t> </a:t>
            </a:r>
            <a:r>
              <a:rPr lang="en-US" dirty="0" err="1"/>
              <a:t>Jakubowski</a:t>
            </a:r>
            <a:r>
              <a:rPr lang="en-US" dirty="0"/>
              <a:t> an “enthusiastic researcher”, said the data is “already available” to customers, and “no major security or privacy protections have been compromised”.</a:t>
            </a:r>
          </a:p>
        </p:txBody>
      </p:sp>
      <p:pic>
        <p:nvPicPr>
          <p:cNvPr id="8" name="Picture 7"/>
          <p:cNvPicPr>
            <a:picLocks noChangeAspect="1"/>
          </p:cNvPicPr>
          <p:nvPr/>
        </p:nvPicPr>
        <p:blipFill>
          <a:blip r:embed="rId4"/>
          <a:stretch>
            <a:fillRect/>
          </a:stretch>
        </p:blipFill>
        <p:spPr>
          <a:xfrm>
            <a:off x="3505200" y="3729815"/>
            <a:ext cx="2305322" cy="1680385"/>
          </a:xfrm>
          <a:prstGeom prst="rect">
            <a:avLst/>
          </a:prstGeom>
        </p:spPr>
      </p:pic>
      <p:sp>
        <p:nvSpPr>
          <p:cNvPr id="6" name="Rectangle 5"/>
          <p:cNvSpPr/>
          <p:nvPr/>
        </p:nvSpPr>
        <p:spPr>
          <a:xfrm>
            <a:off x="0" y="3733800"/>
            <a:ext cx="8966427" cy="1754326"/>
          </a:xfrm>
          <a:prstGeom prst="rect">
            <a:avLst/>
          </a:prstGeom>
          <a:solidFill>
            <a:schemeClr val="bg1"/>
          </a:solidFill>
        </p:spPr>
        <p:txBody>
          <a:bodyPr wrap="square">
            <a:spAutoFit/>
          </a:bodyPr>
          <a:lstStyle/>
          <a:p>
            <a:r>
              <a:rPr lang="en-US" dirty="0"/>
              <a:t>Back in February, </a:t>
            </a:r>
            <a:r>
              <a:rPr lang="en-US" i="1" dirty="0"/>
              <a:t>The Register</a:t>
            </a:r>
            <a:r>
              <a:rPr lang="en-US" dirty="0"/>
              <a:t> queried the security and privacy implications of Mattel's “Hello Barbie”, and now the doll has hit the shelves, a prominent security researcher has turned up the first security problems with the toy.</a:t>
            </a:r>
          </a:p>
          <a:p>
            <a:r>
              <a:rPr lang="en-US" dirty="0"/>
              <a:t>After an </a:t>
            </a:r>
            <a:r>
              <a:rPr lang="en-US" dirty="0">
                <a:hlinkClick r:id="rId5"/>
              </a:rPr>
              <a:t>initial flurry</a:t>
            </a:r>
            <a:r>
              <a:rPr lang="en-US" dirty="0"/>
              <a:t> of </a:t>
            </a:r>
            <a:r>
              <a:rPr lang="en-US" dirty="0">
                <a:hlinkClick r:id="rId6"/>
              </a:rPr>
              <a:t>concern</a:t>
            </a:r>
            <a:r>
              <a:rPr lang="en-US" dirty="0"/>
              <a:t>, the issue went quiet, but last Friday Matt </a:t>
            </a:r>
            <a:r>
              <a:rPr lang="en-US" dirty="0" err="1"/>
              <a:t>Jakubowski</a:t>
            </a:r>
            <a:r>
              <a:rPr lang="en-US" dirty="0"/>
              <a:t> (formerly of </a:t>
            </a:r>
            <a:r>
              <a:rPr lang="en-US" dirty="0" err="1"/>
              <a:t>Trustwave's</a:t>
            </a:r>
            <a:r>
              <a:rPr lang="en-US" dirty="0"/>
              <a:t> </a:t>
            </a:r>
            <a:r>
              <a:rPr lang="en-US" dirty="0" err="1"/>
              <a:t>SpiderLabs</a:t>
            </a:r>
            <a:r>
              <a:rPr lang="en-US" dirty="0"/>
              <a:t>) reignited it by </a:t>
            </a:r>
            <a:r>
              <a:rPr lang="en-US" dirty="0">
                <a:hlinkClick r:id="rId7"/>
              </a:rPr>
              <a:t>extracting</a:t>
            </a:r>
            <a:r>
              <a:rPr lang="en-US" dirty="0"/>
              <a:t> Wi-Fi network names, account IDs, and MP3 files from the toy.</a:t>
            </a:r>
          </a:p>
        </p:txBody>
      </p:sp>
    </p:spTree>
    <p:extLst>
      <p:ext uri="{BB962C8B-B14F-4D97-AF65-F5344CB8AC3E}">
        <p14:creationId xmlns:p14="http://schemas.microsoft.com/office/powerpoint/2010/main" val="22782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smtClean="0"/>
              <a:t>CPTED (Natural Surveillance)</a:t>
            </a:r>
          </a:p>
        </p:txBody>
      </p:sp>
      <p:sp>
        <p:nvSpPr>
          <p:cNvPr id="17411" name="Rectangle 3"/>
          <p:cNvSpPr>
            <a:spLocks noGrp="1" noChangeArrowheads="1"/>
          </p:cNvSpPr>
          <p:nvPr>
            <p:ph idx="1"/>
          </p:nvPr>
        </p:nvSpPr>
        <p:spPr/>
        <p:txBody>
          <a:bodyPr/>
          <a:lstStyle/>
          <a:p>
            <a:pPr>
              <a:buNone/>
            </a:pPr>
            <a:r>
              <a:rPr lang="en-US" dirty="0" smtClean="0"/>
              <a:t>Natural Surveillance attempts to discourage criminals by providing many ways for others to observe potential criminal behavior.</a:t>
            </a:r>
          </a:p>
          <a:p>
            <a:pPr>
              <a:buNone/>
            </a:pPr>
            <a:endParaRPr lang="en-US" dirty="0" smtClean="0"/>
          </a:p>
          <a:p>
            <a:pPr>
              <a:buNone/>
            </a:pPr>
            <a:r>
              <a:rPr lang="en-US" dirty="0" smtClean="0"/>
              <a:t>Examples:</a:t>
            </a:r>
          </a:p>
          <a:p>
            <a:pPr lvl="1"/>
            <a:r>
              <a:rPr lang="en-US" dirty="0" smtClean="0"/>
              <a:t>Benches</a:t>
            </a:r>
          </a:p>
          <a:p>
            <a:pPr lvl="1"/>
            <a:r>
              <a:rPr lang="en-US" dirty="0" smtClean="0"/>
              <a:t>Parks and other public areas</a:t>
            </a:r>
          </a:p>
          <a:p>
            <a:pPr lvl="1"/>
            <a:r>
              <a:rPr lang="en-US" dirty="0"/>
              <a:t>V</a:t>
            </a:r>
            <a:r>
              <a:rPr lang="en-US" dirty="0" smtClean="0"/>
              <a:t>ehicular high traffic areas</a:t>
            </a:r>
          </a:p>
        </p:txBody>
      </p:sp>
    </p:spTree>
    <p:extLst>
      <p:ext uri="{BB962C8B-B14F-4D97-AF65-F5344CB8AC3E}">
        <p14:creationId xmlns:p14="http://schemas.microsoft.com/office/powerpoint/2010/main" val="298318329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US" smtClean="0"/>
              <a:t>CPTED (Territorial Reinforcement)</a:t>
            </a:r>
          </a:p>
        </p:txBody>
      </p:sp>
      <p:sp>
        <p:nvSpPr>
          <p:cNvPr id="18435" name="Rectangle 3"/>
          <p:cNvSpPr>
            <a:spLocks noGrp="1" noChangeArrowheads="1"/>
          </p:cNvSpPr>
          <p:nvPr>
            <p:ph idx="1"/>
          </p:nvPr>
        </p:nvSpPr>
        <p:spPr/>
        <p:txBody>
          <a:bodyPr>
            <a:normAutofit/>
          </a:bodyPr>
          <a:lstStyle/>
          <a:p>
            <a:pPr>
              <a:buNone/>
            </a:pPr>
            <a:r>
              <a:rPr lang="en-US" dirty="0" smtClean="0"/>
              <a:t>Creating a space that emphasizes an organizations sphere of influence* so employees feel ownership of that space. The idea is that they will “protect” the environment (report suspicious activities, never directly intervene). It can also make criminals feel vulnerable or feel that they do not belong there.</a:t>
            </a:r>
          </a:p>
          <a:p>
            <a:endParaRPr lang="en-US" dirty="0" smtClean="0"/>
          </a:p>
          <a:p>
            <a:pPr>
              <a:buNone/>
            </a:pPr>
            <a:r>
              <a:rPr lang="en-US" dirty="0" smtClean="0"/>
              <a:t>Some examples are listed on the next page</a:t>
            </a:r>
          </a:p>
        </p:txBody>
      </p:sp>
    </p:spTree>
    <p:extLst>
      <p:ext uri="{BB962C8B-B14F-4D97-AF65-F5344CB8AC3E}">
        <p14:creationId xmlns:p14="http://schemas.microsoft.com/office/powerpoint/2010/main" val="332527370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r>
              <a:rPr lang="en-US" smtClean="0"/>
              <a:t>CPTED (Territorial Reinforcement)</a:t>
            </a:r>
          </a:p>
        </p:txBody>
      </p:sp>
      <p:sp>
        <p:nvSpPr>
          <p:cNvPr id="19459" name="Rectangle 3"/>
          <p:cNvSpPr>
            <a:spLocks noGrp="1" noChangeArrowheads="1"/>
          </p:cNvSpPr>
          <p:nvPr>
            <p:ph idx="1"/>
          </p:nvPr>
        </p:nvSpPr>
        <p:spPr/>
        <p:txBody>
          <a:bodyPr/>
          <a:lstStyle/>
          <a:p>
            <a:r>
              <a:rPr lang="en-US" dirty="0" smtClean="0"/>
              <a:t>Decorated Walls</a:t>
            </a:r>
          </a:p>
          <a:p>
            <a:r>
              <a:rPr lang="en-US" dirty="0" smtClean="0"/>
              <a:t>Fences</a:t>
            </a:r>
          </a:p>
          <a:p>
            <a:r>
              <a:rPr lang="en-US" dirty="0" smtClean="0"/>
              <a:t>Landscaping</a:t>
            </a:r>
          </a:p>
          <a:p>
            <a:r>
              <a:rPr lang="en-US" dirty="0" smtClean="0"/>
              <a:t>Lights</a:t>
            </a:r>
          </a:p>
          <a:p>
            <a:r>
              <a:rPr lang="en-US" dirty="0" smtClean="0"/>
              <a:t>Flags</a:t>
            </a:r>
          </a:p>
          <a:p>
            <a:r>
              <a:rPr lang="en-US" dirty="0" smtClean="0"/>
              <a:t>Company signs</a:t>
            </a:r>
          </a:p>
          <a:p>
            <a:r>
              <a:rPr lang="en-US" dirty="0" smtClean="0"/>
              <a:t>Decorative sidewalks</a:t>
            </a:r>
          </a:p>
          <a:p>
            <a:r>
              <a:rPr lang="en-US" dirty="0" smtClean="0"/>
              <a:t>Company “activities” (i.e.. Barbeques)</a:t>
            </a:r>
          </a:p>
        </p:txBody>
      </p:sp>
    </p:spTree>
    <p:extLst>
      <p:ext uri="{BB962C8B-B14F-4D97-AF65-F5344CB8AC3E}">
        <p14:creationId xmlns:p14="http://schemas.microsoft.com/office/powerpoint/2010/main" val="16379256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z="4000" smtClean="0"/>
              <a:t>Good approach to Physical Security</a:t>
            </a:r>
          </a:p>
        </p:txBody>
      </p:sp>
      <p:sp>
        <p:nvSpPr>
          <p:cNvPr id="20483" name="Rectangle 3"/>
          <p:cNvSpPr>
            <a:spLocks noGrp="1" noChangeArrowheads="1"/>
          </p:cNvSpPr>
          <p:nvPr>
            <p:ph idx="1"/>
          </p:nvPr>
        </p:nvSpPr>
        <p:spPr>
          <a:xfrm>
            <a:off x="152400" y="1524000"/>
            <a:ext cx="8839200" cy="5181600"/>
          </a:xfrm>
        </p:spPr>
        <p:txBody>
          <a:bodyPr/>
          <a:lstStyle/>
          <a:p>
            <a:pPr eaLnBrk="1" hangingPunct="1">
              <a:buFontTx/>
              <a:buNone/>
            </a:pPr>
            <a:r>
              <a:rPr lang="en-US" dirty="0" smtClean="0"/>
              <a:t>A good approach is to design generically using CPTED first and then apply target hardening concepts where appropriate.</a:t>
            </a:r>
          </a:p>
        </p:txBody>
      </p:sp>
    </p:spTree>
    <p:extLst>
      <p:ext uri="{BB962C8B-B14F-4D97-AF65-F5344CB8AC3E}">
        <p14:creationId xmlns:p14="http://schemas.microsoft.com/office/powerpoint/2010/main" val="8454070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smtClean="0"/>
              <a:t>Security Zones</a:t>
            </a:r>
          </a:p>
        </p:txBody>
      </p:sp>
      <p:sp>
        <p:nvSpPr>
          <p:cNvPr id="21507" name="Rectangle 3"/>
          <p:cNvSpPr>
            <a:spLocks noGrp="1" noChangeArrowheads="1"/>
          </p:cNvSpPr>
          <p:nvPr>
            <p:ph idx="1"/>
          </p:nvPr>
        </p:nvSpPr>
        <p:spPr>
          <a:xfrm>
            <a:off x="152400" y="1371600"/>
            <a:ext cx="8839200" cy="990600"/>
          </a:xfrm>
        </p:spPr>
        <p:txBody>
          <a:bodyPr>
            <a:normAutofit/>
          </a:bodyPr>
          <a:lstStyle/>
          <a:p>
            <a:pPr eaLnBrk="1" hangingPunct="1">
              <a:lnSpc>
                <a:spcPct val="90000"/>
              </a:lnSpc>
            </a:pPr>
            <a:r>
              <a:rPr lang="en-US" dirty="0" smtClean="0"/>
              <a:t>Zones are used to physically separate a location into different security areas.</a:t>
            </a:r>
          </a:p>
          <a:p>
            <a:pPr eaLnBrk="1" hangingPunct="1">
              <a:lnSpc>
                <a:spcPct val="90000"/>
              </a:lnSpc>
              <a:buFontTx/>
              <a:buNone/>
            </a:pPr>
            <a:endParaRPr lang="en-US" dirty="0" smtClean="0"/>
          </a:p>
        </p:txBody>
      </p:sp>
      <p:pic>
        <p:nvPicPr>
          <p:cNvPr id="21508" name="Picture 4" descr="security-zones"/>
          <p:cNvPicPr>
            <a:picLocks noChangeAspect="1" noChangeArrowheads="1"/>
          </p:cNvPicPr>
          <p:nvPr/>
        </p:nvPicPr>
        <p:blipFill>
          <a:blip r:embed="rId2" cstate="print"/>
          <a:srcRect t="82854"/>
          <a:stretch>
            <a:fillRect/>
          </a:stretch>
        </p:blipFill>
        <p:spPr bwMode="auto">
          <a:xfrm>
            <a:off x="228600" y="6019800"/>
            <a:ext cx="3783013" cy="709613"/>
          </a:xfrm>
          <a:prstGeom prst="rect">
            <a:avLst/>
          </a:prstGeom>
          <a:noFill/>
          <a:ln w="9525">
            <a:noFill/>
            <a:miter lim="800000"/>
            <a:headEnd/>
            <a:tailEnd/>
          </a:ln>
        </p:spPr>
      </p:pic>
      <p:sp>
        <p:nvSpPr>
          <p:cNvPr id="21509" name="Text Box 5"/>
          <p:cNvSpPr txBox="1">
            <a:spLocks noChangeArrowheads="1"/>
          </p:cNvSpPr>
          <p:nvPr/>
        </p:nvSpPr>
        <p:spPr bwMode="auto">
          <a:xfrm>
            <a:off x="4114800" y="2819400"/>
            <a:ext cx="4876800" cy="3260725"/>
          </a:xfrm>
          <a:prstGeom prst="rect">
            <a:avLst/>
          </a:prstGeom>
          <a:noFill/>
          <a:ln w="9525">
            <a:noFill/>
            <a:miter lim="800000"/>
            <a:headEnd/>
            <a:tailEnd/>
          </a:ln>
        </p:spPr>
        <p:txBody>
          <a:bodyPr>
            <a:spAutoFit/>
          </a:bodyPr>
          <a:lstStyle/>
          <a:p>
            <a:pPr algn="l">
              <a:spcBef>
                <a:spcPct val="50000"/>
              </a:spcBef>
              <a:buFontTx/>
              <a:buChar char="•"/>
            </a:pPr>
            <a:r>
              <a:rPr lang="en-US" sz="3200" dirty="0"/>
              <a:t>Each inner level becomes more restricted and more secure</a:t>
            </a:r>
          </a:p>
          <a:p>
            <a:pPr algn="l">
              <a:spcBef>
                <a:spcPct val="50000"/>
              </a:spcBef>
              <a:buFontTx/>
              <a:buChar char="•"/>
            </a:pPr>
            <a:r>
              <a:rPr lang="en-US" sz="3200" dirty="0"/>
              <a:t>Stronger Access Control and Monitoring at the entry point to each zone</a:t>
            </a:r>
          </a:p>
        </p:txBody>
      </p:sp>
      <p:pic>
        <p:nvPicPr>
          <p:cNvPr id="6" name="Picture 4" descr="security-zones"/>
          <p:cNvPicPr>
            <a:picLocks noChangeAspect="1" noChangeArrowheads="1"/>
          </p:cNvPicPr>
          <p:nvPr/>
        </p:nvPicPr>
        <p:blipFill>
          <a:blip r:embed="rId2" cstate="print"/>
          <a:srcRect t="62601"/>
          <a:stretch>
            <a:fillRect/>
          </a:stretch>
        </p:blipFill>
        <p:spPr bwMode="auto">
          <a:xfrm>
            <a:off x="228600" y="5181600"/>
            <a:ext cx="3783013" cy="1547813"/>
          </a:xfrm>
          <a:prstGeom prst="rect">
            <a:avLst/>
          </a:prstGeom>
          <a:noFill/>
          <a:ln w="9525">
            <a:noFill/>
            <a:miter lim="800000"/>
            <a:headEnd/>
            <a:tailEnd/>
          </a:ln>
        </p:spPr>
      </p:pic>
      <p:pic>
        <p:nvPicPr>
          <p:cNvPr id="7" name="Picture 4" descr="security-zones"/>
          <p:cNvPicPr>
            <a:picLocks noChangeAspect="1" noChangeArrowheads="1"/>
          </p:cNvPicPr>
          <p:nvPr/>
        </p:nvPicPr>
        <p:blipFill>
          <a:blip r:embed="rId2" cstate="print"/>
          <a:srcRect t="46030"/>
          <a:stretch>
            <a:fillRect/>
          </a:stretch>
        </p:blipFill>
        <p:spPr bwMode="auto">
          <a:xfrm>
            <a:off x="228600" y="4495800"/>
            <a:ext cx="3783013" cy="2233613"/>
          </a:xfrm>
          <a:prstGeom prst="rect">
            <a:avLst/>
          </a:prstGeom>
          <a:noFill/>
          <a:ln w="9525">
            <a:noFill/>
            <a:miter lim="800000"/>
            <a:headEnd/>
            <a:tailEnd/>
          </a:ln>
        </p:spPr>
      </p:pic>
      <p:pic>
        <p:nvPicPr>
          <p:cNvPr id="8" name="Picture 4" descr="security-zones"/>
          <p:cNvPicPr>
            <a:picLocks noChangeAspect="1" noChangeArrowheads="1"/>
          </p:cNvPicPr>
          <p:nvPr/>
        </p:nvPicPr>
        <p:blipFill>
          <a:blip r:embed="rId2" cstate="print"/>
          <a:srcRect/>
          <a:stretch>
            <a:fillRect/>
          </a:stretch>
        </p:blipFill>
        <p:spPr bwMode="auto">
          <a:xfrm>
            <a:off x="228600" y="2590800"/>
            <a:ext cx="3783013" cy="4138613"/>
          </a:xfrm>
          <a:prstGeom prst="rect">
            <a:avLst/>
          </a:prstGeom>
          <a:noFill/>
          <a:ln w="9525">
            <a:noFill/>
            <a:miter lim="800000"/>
            <a:headEnd/>
            <a:tailEnd/>
          </a:ln>
        </p:spPr>
      </p:pic>
    </p:spTree>
    <p:extLst>
      <p:ext uri="{BB962C8B-B14F-4D97-AF65-F5344CB8AC3E}">
        <p14:creationId xmlns:p14="http://schemas.microsoft.com/office/powerpoint/2010/main" val="208161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0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P spid="2150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r>
              <a:rPr lang="en-US" smtClean="0"/>
              <a:t>Designing a Physical Security Program</a:t>
            </a:r>
          </a:p>
        </p:txBody>
      </p:sp>
      <p:sp>
        <p:nvSpPr>
          <p:cNvPr id="22531" name="Rectangle 3"/>
          <p:cNvSpPr>
            <a:spLocks noGrp="1" noChangeArrowheads="1"/>
          </p:cNvSpPr>
          <p:nvPr>
            <p:ph idx="1"/>
          </p:nvPr>
        </p:nvSpPr>
        <p:spPr/>
        <p:txBody>
          <a:bodyPr>
            <a:normAutofit lnSpcReduction="10000"/>
          </a:bodyPr>
          <a:lstStyle/>
          <a:p>
            <a:pPr>
              <a:buNone/>
            </a:pPr>
            <a:r>
              <a:rPr lang="en-US" dirty="0" smtClean="0"/>
              <a:t>When designing a physical security program you must consider the following</a:t>
            </a:r>
          </a:p>
          <a:p>
            <a:r>
              <a:rPr lang="en-US" dirty="0" smtClean="0"/>
              <a:t>HVAC systems</a:t>
            </a:r>
          </a:p>
          <a:p>
            <a:r>
              <a:rPr lang="en-US" dirty="0" smtClean="0"/>
              <a:t>Construction materials</a:t>
            </a:r>
          </a:p>
          <a:p>
            <a:r>
              <a:rPr lang="en-US" dirty="0" smtClean="0"/>
              <a:t>Power distribution systems</a:t>
            </a:r>
          </a:p>
          <a:p>
            <a:r>
              <a:rPr lang="en-US" dirty="0" smtClean="0"/>
              <a:t>Communications lines</a:t>
            </a:r>
          </a:p>
          <a:p>
            <a:r>
              <a:rPr lang="en-US" dirty="0" smtClean="0"/>
              <a:t>Hazardous materials</a:t>
            </a:r>
          </a:p>
          <a:p>
            <a:r>
              <a:rPr lang="en-US" dirty="0" smtClean="0"/>
              <a:t>Proximity to airports, highways, roads</a:t>
            </a:r>
          </a:p>
          <a:p>
            <a:r>
              <a:rPr lang="en-US" dirty="0" smtClean="0"/>
              <a:t>Proximity to emergency service</a:t>
            </a:r>
          </a:p>
          <a:p>
            <a:r>
              <a:rPr lang="en-US" dirty="0" smtClean="0"/>
              <a:t>etc</a:t>
            </a:r>
          </a:p>
        </p:txBody>
      </p:sp>
    </p:spTree>
    <p:extLst>
      <p:ext uri="{BB962C8B-B14F-4D97-AF65-F5344CB8AC3E}">
        <p14:creationId xmlns:p14="http://schemas.microsoft.com/office/powerpoint/2010/main" val="5955839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smtClean="0"/>
              <a:t>Facilities</a:t>
            </a:r>
          </a:p>
        </p:txBody>
      </p:sp>
      <p:sp>
        <p:nvSpPr>
          <p:cNvPr id="23555" name="Rectangle 3"/>
          <p:cNvSpPr>
            <a:spLocks noGrp="1" noChangeArrowheads="1"/>
          </p:cNvSpPr>
          <p:nvPr>
            <p:ph idx="1"/>
          </p:nvPr>
        </p:nvSpPr>
        <p:spPr/>
        <p:txBody>
          <a:bodyPr>
            <a:normAutofit fontScale="85000" lnSpcReduction="20000"/>
          </a:bodyPr>
          <a:lstStyle/>
          <a:p>
            <a:pPr>
              <a:buNone/>
            </a:pPr>
            <a:r>
              <a:rPr lang="en-US" dirty="0" smtClean="0"/>
              <a:t>When building a new facility there are several considerations</a:t>
            </a:r>
          </a:p>
          <a:p>
            <a:r>
              <a:rPr lang="en-US" dirty="0" smtClean="0"/>
              <a:t>Visibility</a:t>
            </a:r>
          </a:p>
          <a:p>
            <a:r>
              <a:rPr lang="en-US" dirty="0" smtClean="0"/>
              <a:t>Surrounding area and external entities</a:t>
            </a:r>
          </a:p>
          <a:p>
            <a:pPr lvl="1"/>
            <a:r>
              <a:rPr lang="en-US" dirty="0" smtClean="0"/>
              <a:t>Crime rate</a:t>
            </a:r>
          </a:p>
          <a:p>
            <a:pPr lvl="1"/>
            <a:r>
              <a:rPr lang="en-US" dirty="0" smtClean="0"/>
              <a:t>Proximity to police, medical and fire stations</a:t>
            </a:r>
          </a:p>
          <a:p>
            <a:r>
              <a:rPr lang="en-US" dirty="0" smtClean="0"/>
              <a:t>Accessibility</a:t>
            </a:r>
          </a:p>
          <a:p>
            <a:pPr lvl="1"/>
            <a:r>
              <a:rPr lang="en-US" dirty="0" smtClean="0"/>
              <a:t>Roads/access</a:t>
            </a:r>
          </a:p>
          <a:p>
            <a:pPr lvl="1"/>
            <a:r>
              <a:rPr lang="en-US" dirty="0" smtClean="0"/>
              <a:t>Traffic</a:t>
            </a:r>
          </a:p>
          <a:p>
            <a:pPr lvl="1"/>
            <a:r>
              <a:rPr lang="en-US" dirty="0" smtClean="0"/>
              <a:t>Proximity to airports etc.</a:t>
            </a:r>
          </a:p>
          <a:p>
            <a:r>
              <a:rPr lang="en-US" dirty="0" smtClean="0"/>
              <a:t>Natural disasters</a:t>
            </a:r>
          </a:p>
          <a:p>
            <a:pPr lvl="1"/>
            <a:r>
              <a:rPr lang="en-US" dirty="0" smtClean="0"/>
              <a:t>Probability of floods, hurricanes</a:t>
            </a:r>
          </a:p>
          <a:p>
            <a:pPr lvl="1"/>
            <a:r>
              <a:rPr lang="en-US" dirty="0" smtClean="0"/>
              <a:t>Hazardous terrain (mudslides, falling rocks (really?!?), excessive snow or rain)</a:t>
            </a:r>
          </a:p>
          <a:p>
            <a:pPr lvl="1"/>
            <a:endParaRPr lang="en-US" dirty="0" smtClean="0"/>
          </a:p>
        </p:txBody>
      </p:sp>
    </p:spTree>
    <p:extLst>
      <p:ext uri="{BB962C8B-B14F-4D97-AF65-F5344CB8AC3E}">
        <p14:creationId xmlns:p14="http://schemas.microsoft.com/office/powerpoint/2010/main" val="290987067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Construction</a:t>
            </a:r>
          </a:p>
        </p:txBody>
      </p:sp>
      <p:sp>
        <p:nvSpPr>
          <p:cNvPr id="24579" name="Rectangle 3"/>
          <p:cNvSpPr>
            <a:spLocks noGrp="1" noChangeArrowheads="1"/>
          </p:cNvSpPr>
          <p:nvPr>
            <p:ph idx="1"/>
          </p:nvPr>
        </p:nvSpPr>
        <p:spPr/>
        <p:txBody>
          <a:bodyPr/>
          <a:lstStyle/>
          <a:p>
            <a:pPr>
              <a:buNone/>
            </a:pPr>
            <a:r>
              <a:rPr lang="en-US" dirty="0" smtClean="0"/>
              <a:t>A large number of variables need to be considered when building a facility depending on what the facility is trying to protect and. For example (if documents are stored, fire-resistant materials should be used)</a:t>
            </a:r>
          </a:p>
          <a:p>
            <a:pPr lvl="1"/>
            <a:r>
              <a:rPr lang="en-US" dirty="0" smtClean="0"/>
              <a:t>(read the bullet points on 418/419) you should memorize these.</a:t>
            </a:r>
          </a:p>
        </p:txBody>
      </p:sp>
    </p:spTree>
    <p:extLst>
      <p:ext uri="{BB962C8B-B14F-4D97-AF65-F5344CB8AC3E}">
        <p14:creationId xmlns:p14="http://schemas.microsoft.com/office/powerpoint/2010/main" val="231827465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t>Entry Points</a:t>
            </a:r>
          </a:p>
        </p:txBody>
      </p:sp>
      <p:sp>
        <p:nvSpPr>
          <p:cNvPr id="25603" name="Rectangle 3"/>
          <p:cNvSpPr>
            <a:spLocks noGrp="1" noChangeArrowheads="1"/>
          </p:cNvSpPr>
          <p:nvPr>
            <p:ph idx="1"/>
          </p:nvPr>
        </p:nvSpPr>
        <p:spPr/>
        <p:txBody>
          <a:bodyPr/>
          <a:lstStyle/>
          <a:p>
            <a:r>
              <a:rPr lang="en-US" dirty="0" smtClean="0"/>
              <a:t>Entry points into a building or control zone must be secured. </a:t>
            </a:r>
          </a:p>
          <a:p>
            <a:pPr lvl="1"/>
            <a:r>
              <a:rPr lang="en-US" dirty="0" smtClean="0"/>
              <a:t>including windows</a:t>
            </a:r>
          </a:p>
          <a:p>
            <a:pPr lvl="1"/>
            <a:r>
              <a:rPr lang="en-US" dirty="0" smtClean="0"/>
              <a:t>Including ventilation ducts etc.</a:t>
            </a:r>
          </a:p>
          <a:p>
            <a:endParaRPr lang="en-US" dirty="0" smtClean="0"/>
          </a:p>
          <a:p>
            <a:r>
              <a:rPr lang="en-US" dirty="0" smtClean="0"/>
              <a:t>All components of a door should be equally as strong (hinges, door construction) as security is only as good as the weakest link</a:t>
            </a:r>
          </a:p>
          <a:p>
            <a:pPr>
              <a:buNone/>
            </a:pPr>
            <a:endParaRPr lang="en-US" dirty="0" smtClean="0"/>
          </a:p>
        </p:txBody>
      </p:sp>
    </p:spTree>
    <p:extLst>
      <p:ext uri="{BB962C8B-B14F-4D97-AF65-F5344CB8AC3E}">
        <p14:creationId xmlns:p14="http://schemas.microsoft.com/office/powerpoint/2010/main" val="72956707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mtClean="0"/>
              <a:t>Doors</a:t>
            </a:r>
          </a:p>
        </p:txBody>
      </p:sp>
      <p:sp>
        <p:nvSpPr>
          <p:cNvPr id="26627" name="Rectangle 3"/>
          <p:cNvSpPr>
            <a:spLocks noGrp="1" noChangeArrowheads="1"/>
          </p:cNvSpPr>
          <p:nvPr>
            <p:ph idx="1"/>
          </p:nvPr>
        </p:nvSpPr>
        <p:spPr/>
        <p:txBody>
          <a:bodyPr/>
          <a:lstStyle/>
          <a:p>
            <a:r>
              <a:rPr lang="en-US" dirty="0" smtClean="0"/>
              <a:t>Fire codes dictate that exit bars be on doors.</a:t>
            </a:r>
          </a:p>
          <a:p>
            <a:r>
              <a:rPr lang="en-US" dirty="0" smtClean="0"/>
              <a:t>Doors can be hollow core or solid core, hollow core doors should only be user internally*.</a:t>
            </a:r>
          </a:p>
          <a:p>
            <a:r>
              <a:rPr lang="en-US" dirty="0" smtClean="0"/>
              <a:t>Doors with automatic locks can be</a:t>
            </a:r>
          </a:p>
          <a:p>
            <a:pPr lvl="1"/>
            <a:r>
              <a:rPr lang="en-US" dirty="0" smtClean="0"/>
              <a:t>Fail safe* - what does this mean?</a:t>
            </a:r>
          </a:p>
          <a:p>
            <a:pPr lvl="1"/>
            <a:r>
              <a:rPr lang="en-US" dirty="0" smtClean="0"/>
              <a:t>Fail secure* - what does this mean?</a:t>
            </a:r>
          </a:p>
          <a:p>
            <a:endParaRPr lang="en-US" dirty="0" smtClean="0"/>
          </a:p>
        </p:txBody>
      </p:sp>
    </p:spTree>
    <p:extLst>
      <p:ext uri="{BB962C8B-B14F-4D97-AF65-F5344CB8AC3E}">
        <p14:creationId xmlns:p14="http://schemas.microsoft.com/office/powerpoint/2010/main" val="2763711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ctrTitle"/>
          </p:nvPr>
        </p:nvSpPr>
        <p:spPr/>
        <p:txBody>
          <a:bodyPr/>
          <a:lstStyle/>
          <a:p>
            <a:pPr eaLnBrk="1" hangingPunct="1"/>
            <a:r>
              <a:rPr lang="en-US" dirty="0" smtClean="0"/>
              <a:t>Let’s Get Started.</a:t>
            </a:r>
          </a:p>
        </p:txBody>
      </p:sp>
      <p:sp>
        <p:nvSpPr>
          <p:cNvPr id="17411" name="Rectangle 7"/>
          <p:cNvSpPr>
            <a:spLocks noGrp="1" noChangeArrowheads="1"/>
          </p:cNvSpPr>
          <p:nvPr>
            <p:ph type="subTitle" idx="1"/>
          </p:nvPr>
        </p:nvSpPr>
        <p:spPr/>
        <p:txBody>
          <a:bodyPr/>
          <a:lstStyle/>
          <a:p>
            <a:pPr eaLnBrk="1" hangingPunct="1"/>
            <a:r>
              <a:rPr lang="en-US" smtClean="0"/>
              <a:t> </a:t>
            </a:r>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11</a:t>
            </a:fld>
            <a:endParaRPr lang="en-US" dirty="0"/>
          </a:p>
        </p:txBody>
      </p:sp>
    </p:spTree>
    <p:extLst>
      <p:ext uri="{BB962C8B-B14F-4D97-AF65-F5344CB8AC3E}">
        <p14:creationId xmlns:p14="http://schemas.microsoft.com/office/powerpoint/2010/main" val="3400010828"/>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smtClean="0"/>
              <a:t>Man Trap*</a:t>
            </a:r>
          </a:p>
        </p:txBody>
      </p:sp>
      <p:pic>
        <p:nvPicPr>
          <p:cNvPr id="27651" name="Picture 3" descr="mantrap"/>
          <p:cNvPicPr>
            <a:picLocks noChangeAspect="1" noChangeArrowheads="1"/>
          </p:cNvPicPr>
          <p:nvPr/>
        </p:nvPicPr>
        <p:blipFill>
          <a:blip r:embed="rId2" cstate="print"/>
          <a:srcRect/>
          <a:stretch>
            <a:fillRect/>
          </a:stretch>
        </p:blipFill>
        <p:spPr bwMode="auto">
          <a:xfrm>
            <a:off x="2519362" y="1447800"/>
            <a:ext cx="3957638" cy="4508500"/>
          </a:xfrm>
          <a:prstGeom prst="rect">
            <a:avLst/>
          </a:prstGeom>
          <a:noFill/>
          <a:ln w="9525">
            <a:noFill/>
            <a:miter lim="800000"/>
            <a:headEnd/>
            <a:tailEnd/>
          </a:ln>
        </p:spPr>
      </p:pic>
    </p:spTree>
    <p:extLst>
      <p:ext uri="{BB962C8B-B14F-4D97-AF65-F5344CB8AC3E}">
        <p14:creationId xmlns:p14="http://schemas.microsoft.com/office/powerpoint/2010/main" val="131088820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smtClean="0"/>
              <a:t>Windows</a:t>
            </a:r>
          </a:p>
        </p:txBody>
      </p:sp>
      <p:sp>
        <p:nvSpPr>
          <p:cNvPr id="28675" name="Rectangle 3"/>
          <p:cNvSpPr>
            <a:spLocks noGrp="1" noChangeArrowheads="1"/>
          </p:cNvSpPr>
          <p:nvPr>
            <p:ph idx="1"/>
          </p:nvPr>
        </p:nvSpPr>
        <p:spPr/>
        <p:txBody>
          <a:bodyPr>
            <a:normAutofit/>
          </a:bodyPr>
          <a:lstStyle/>
          <a:p>
            <a:pPr>
              <a:buNone/>
            </a:pPr>
            <a:r>
              <a:rPr lang="en-US" dirty="0" smtClean="0"/>
              <a:t>There are different type of windows that you should now about*</a:t>
            </a:r>
          </a:p>
          <a:p>
            <a:r>
              <a:rPr lang="en-US" dirty="0" smtClean="0"/>
              <a:t>Standard glass – residential home/easily broken</a:t>
            </a:r>
          </a:p>
          <a:p>
            <a:r>
              <a:rPr lang="en-US" dirty="0" smtClean="0"/>
              <a:t>Tempered glass – glass that is heated and then suddenly cooled. 5-7x stronger than regular glass</a:t>
            </a:r>
          </a:p>
          <a:p>
            <a:r>
              <a:rPr lang="en-US" dirty="0" smtClean="0"/>
              <a:t>Acrylic glass (</a:t>
            </a:r>
            <a:r>
              <a:rPr lang="en-US" dirty="0" err="1" smtClean="0"/>
              <a:t>plexiglass</a:t>
            </a:r>
            <a:r>
              <a:rPr lang="en-US" dirty="0" smtClean="0"/>
              <a:t>/</a:t>
            </a:r>
            <a:r>
              <a:rPr lang="en-US" dirty="0" err="1" smtClean="0"/>
              <a:t>lexan</a:t>
            </a:r>
            <a:r>
              <a:rPr lang="en-US" dirty="0" smtClean="0"/>
              <a:t>) – stronger than regular glass, but gives off toxic fumes if burnt. </a:t>
            </a:r>
          </a:p>
          <a:p>
            <a:r>
              <a:rPr lang="en-US" dirty="0" smtClean="0"/>
              <a:t>(more)</a:t>
            </a:r>
          </a:p>
        </p:txBody>
      </p:sp>
    </p:spTree>
    <p:extLst>
      <p:ext uri="{BB962C8B-B14F-4D97-AF65-F5344CB8AC3E}">
        <p14:creationId xmlns:p14="http://schemas.microsoft.com/office/powerpoint/2010/main" val="242018758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smtClean="0"/>
              <a:t>Windows</a:t>
            </a:r>
          </a:p>
        </p:txBody>
      </p:sp>
      <p:sp>
        <p:nvSpPr>
          <p:cNvPr id="29699" name="Rectangle 3"/>
          <p:cNvSpPr>
            <a:spLocks noGrp="1" noChangeArrowheads="1"/>
          </p:cNvSpPr>
          <p:nvPr>
            <p:ph idx="1"/>
          </p:nvPr>
        </p:nvSpPr>
        <p:spPr/>
        <p:txBody>
          <a:bodyPr/>
          <a:lstStyle/>
          <a:p>
            <a:r>
              <a:rPr lang="en-US" dirty="0" smtClean="0"/>
              <a:t>Glass with embedded wires – avoids glass shattering</a:t>
            </a:r>
          </a:p>
          <a:p>
            <a:r>
              <a:rPr lang="en-US" dirty="0" smtClean="0"/>
              <a:t>Laminated glass – two sheet of glass with a plastic film in between. Harder to break.</a:t>
            </a:r>
          </a:p>
          <a:p>
            <a:r>
              <a:rPr lang="en-US" dirty="0" smtClean="0"/>
              <a:t>Glass can be treated with films to tint and increase strength for security.</a:t>
            </a:r>
          </a:p>
        </p:txBody>
      </p:sp>
    </p:spTree>
    <p:extLst>
      <p:ext uri="{BB962C8B-B14F-4D97-AF65-F5344CB8AC3E}">
        <p14:creationId xmlns:p14="http://schemas.microsoft.com/office/powerpoint/2010/main" val="151072992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mtClean="0"/>
              <a:t>Computer Room</a:t>
            </a:r>
          </a:p>
        </p:txBody>
      </p:sp>
      <p:sp>
        <p:nvSpPr>
          <p:cNvPr id="30723" name="Rectangle 3"/>
          <p:cNvSpPr>
            <a:spLocks noGrp="1" noChangeArrowheads="1"/>
          </p:cNvSpPr>
          <p:nvPr>
            <p:ph idx="1"/>
          </p:nvPr>
        </p:nvSpPr>
        <p:spPr/>
        <p:txBody>
          <a:bodyPr>
            <a:normAutofit fontScale="92500" lnSpcReduction="10000"/>
          </a:bodyPr>
          <a:lstStyle/>
          <a:p>
            <a:pPr>
              <a:buNone/>
            </a:pPr>
            <a:r>
              <a:rPr lang="en-US" dirty="0" smtClean="0"/>
              <a:t>Computer rooms are where important servers and network equipment is stored.</a:t>
            </a:r>
          </a:p>
          <a:p>
            <a:r>
              <a:rPr lang="en-US" dirty="0" smtClean="0"/>
              <a:t>Equipment should be placed in locked racks*.</a:t>
            </a:r>
          </a:p>
          <a:p>
            <a:r>
              <a:rPr lang="en-US" dirty="0" smtClean="0"/>
              <a:t>Computer rooms should be near the center of the building, and should be above ground, but not too high that it would be difficult to access by emergency crews*</a:t>
            </a:r>
          </a:p>
          <a:p>
            <a:r>
              <a:rPr lang="en-US" dirty="0" smtClean="0"/>
              <a:t>Strict access control should be enabled*.</a:t>
            </a:r>
          </a:p>
          <a:p>
            <a:r>
              <a:rPr lang="en-US" dirty="0" smtClean="0"/>
              <a:t>They should only have 1 access door, though they might have to have multiple fire doors*</a:t>
            </a:r>
          </a:p>
          <a:p>
            <a:r>
              <a:rPr lang="en-US" dirty="0" smtClean="0"/>
              <a:t>(more)</a:t>
            </a:r>
          </a:p>
          <a:p>
            <a:endParaRPr lang="en-US" dirty="0" smtClean="0"/>
          </a:p>
        </p:txBody>
      </p:sp>
    </p:spTree>
    <p:extLst>
      <p:ext uri="{BB962C8B-B14F-4D97-AF65-F5344CB8AC3E}">
        <p14:creationId xmlns:p14="http://schemas.microsoft.com/office/powerpoint/2010/main" val="231032826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smtClean="0"/>
              <a:t>Computer Room</a:t>
            </a:r>
          </a:p>
        </p:txBody>
      </p:sp>
      <p:sp>
        <p:nvSpPr>
          <p:cNvPr id="31747" name="Rectangle 3"/>
          <p:cNvSpPr>
            <a:spLocks noGrp="1" noChangeArrowheads="1"/>
          </p:cNvSpPr>
          <p:nvPr>
            <p:ph idx="1"/>
          </p:nvPr>
        </p:nvSpPr>
        <p:spPr/>
        <p:txBody>
          <a:bodyPr>
            <a:normAutofit/>
          </a:bodyPr>
          <a:lstStyle/>
          <a:p>
            <a:r>
              <a:rPr lang="en-US" dirty="0" smtClean="0"/>
              <a:t>Computer Room should have positive air pressure*</a:t>
            </a:r>
          </a:p>
          <a:p>
            <a:r>
              <a:rPr lang="en-US" dirty="0" smtClean="0"/>
              <a:t>There should be an easy to access emergency off switch*</a:t>
            </a:r>
          </a:p>
          <a:p>
            <a:r>
              <a:rPr lang="en-US" dirty="0" smtClean="0"/>
              <a:t>Portable fire extinguishers</a:t>
            </a:r>
          </a:p>
          <a:p>
            <a:r>
              <a:rPr lang="en-US" dirty="0" smtClean="0"/>
              <a:t>Smoke/fire sensors should be under raised floors*.</a:t>
            </a:r>
          </a:p>
          <a:p>
            <a:r>
              <a:rPr lang="en-US" dirty="0" smtClean="0"/>
              <a:t>Water sensors should be under raised floors and on ceilings*</a:t>
            </a:r>
          </a:p>
          <a:p>
            <a:r>
              <a:rPr lang="en-US" dirty="0" smtClean="0"/>
              <a:t>(more)</a:t>
            </a:r>
          </a:p>
        </p:txBody>
      </p:sp>
    </p:spTree>
    <p:extLst>
      <p:ext uri="{BB962C8B-B14F-4D97-AF65-F5344CB8AC3E}">
        <p14:creationId xmlns:p14="http://schemas.microsoft.com/office/powerpoint/2010/main" val="232340274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mtClean="0"/>
              <a:t>Computer Room</a:t>
            </a:r>
          </a:p>
        </p:txBody>
      </p:sp>
      <p:sp>
        <p:nvSpPr>
          <p:cNvPr id="32771" name="Rectangle 3"/>
          <p:cNvSpPr>
            <a:spLocks noGrp="1" noChangeArrowheads="1"/>
          </p:cNvSpPr>
          <p:nvPr>
            <p:ph idx="1"/>
          </p:nvPr>
        </p:nvSpPr>
        <p:spPr>
          <a:xfrm>
            <a:off x="152400" y="1600200"/>
            <a:ext cx="8839200" cy="5105400"/>
          </a:xfrm>
        </p:spPr>
        <p:txBody>
          <a:bodyPr/>
          <a:lstStyle/>
          <a:p>
            <a:pPr eaLnBrk="1" hangingPunct="1"/>
            <a:r>
              <a:rPr lang="en-US" dirty="0" smtClean="0"/>
              <a:t>Temperature and Humidity levels should be properly maintained*</a:t>
            </a:r>
          </a:p>
          <a:p>
            <a:pPr lvl="1" eaLnBrk="1" hangingPunct="1"/>
            <a:r>
              <a:rPr lang="en-US" dirty="0" smtClean="0"/>
              <a:t>Humidity too low, static electricity*</a:t>
            </a:r>
          </a:p>
          <a:p>
            <a:pPr lvl="1" eaLnBrk="1" hangingPunct="1"/>
            <a:r>
              <a:rPr lang="en-US" dirty="0" smtClean="0"/>
              <a:t>Humidity too high, corrosion of metal parts*</a:t>
            </a:r>
          </a:p>
          <a:p>
            <a:pPr eaLnBrk="1" hangingPunct="1"/>
            <a:r>
              <a:rPr lang="en-US" dirty="0" smtClean="0"/>
              <a:t>CR should be on separate electrical systems than the rest of the building</a:t>
            </a:r>
          </a:p>
          <a:p>
            <a:pPr eaLnBrk="1" hangingPunct="1"/>
            <a:r>
              <a:rPr lang="en-US" dirty="0" smtClean="0"/>
              <a:t>Should have redundant power systems and UPS</a:t>
            </a:r>
          </a:p>
          <a:p>
            <a:pPr eaLnBrk="1" hangingPunct="1"/>
            <a:endParaRPr lang="en-US" dirty="0" smtClean="0"/>
          </a:p>
          <a:p>
            <a:pPr lvl="1" eaLnBrk="1" hangingPunct="1">
              <a:buFontTx/>
              <a:buNone/>
            </a:pPr>
            <a:endParaRPr lang="en-US" dirty="0" smtClean="0"/>
          </a:p>
          <a:p>
            <a:pPr eaLnBrk="1" hangingPunct="1"/>
            <a:endParaRPr lang="en-US" dirty="0" smtClean="0"/>
          </a:p>
        </p:txBody>
      </p:sp>
    </p:spTree>
    <p:extLst>
      <p:ext uri="{BB962C8B-B14F-4D97-AF65-F5344CB8AC3E}">
        <p14:creationId xmlns:p14="http://schemas.microsoft.com/office/powerpoint/2010/main" val="341235299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dirty="0" smtClean="0"/>
              <a:t>Protecting Assets</a:t>
            </a:r>
          </a:p>
        </p:txBody>
      </p:sp>
      <p:sp>
        <p:nvSpPr>
          <p:cNvPr id="33795" name="Rectangle 3"/>
          <p:cNvSpPr>
            <a:spLocks noGrp="1" noChangeArrowheads="1"/>
          </p:cNvSpPr>
          <p:nvPr>
            <p:ph idx="1"/>
          </p:nvPr>
        </p:nvSpPr>
        <p:spPr/>
        <p:txBody>
          <a:bodyPr>
            <a:normAutofit fontScale="77500" lnSpcReduction="20000"/>
          </a:bodyPr>
          <a:lstStyle/>
          <a:p>
            <a:pPr>
              <a:buNone/>
            </a:pPr>
            <a:r>
              <a:rPr lang="en-US" dirty="0" smtClean="0"/>
              <a:t>Organizations must protect from theft. Theft of laptops is a big deal especially if private information is on the laptop (</a:t>
            </a:r>
            <a:r>
              <a:rPr lang="en-US" dirty="0" err="1" smtClean="0"/>
              <a:t>Confidentiality,Legal</a:t>
            </a:r>
            <a:r>
              <a:rPr lang="en-US" dirty="0" smtClean="0"/>
              <a:t>). </a:t>
            </a:r>
          </a:p>
          <a:p>
            <a:pPr>
              <a:buNone/>
            </a:pPr>
            <a:endParaRPr lang="en-US" dirty="0" smtClean="0"/>
          </a:p>
          <a:p>
            <a:pPr>
              <a:buNone/>
            </a:pPr>
            <a:r>
              <a:rPr lang="en-US" dirty="0" smtClean="0"/>
              <a:t>You should understand best practices in regards to physically protecting things from being stolen.</a:t>
            </a:r>
          </a:p>
          <a:p>
            <a:r>
              <a:rPr lang="en-US" dirty="0" smtClean="0"/>
              <a:t>Inventory all laptops including serial number</a:t>
            </a:r>
          </a:p>
          <a:p>
            <a:r>
              <a:rPr lang="en-US" dirty="0" smtClean="0"/>
              <a:t>Use disk encryption on laptops</a:t>
            </a:r>
          </a:p>
          <a:p>
            <a:r>
              <a:rPr lang="en-US" dirty="0" smtClean="0"/>
              <a:t>Do not check luggage when flying</a:t>
            </a:r>
          </a:p>
          <a:p>
            <a:r>
              <a:rPr lang="en-US" dirty="0" smtClean="0"/>
              <a:t>Never leave a laptop unattended</a:t>
            </a:r>
          </a:p>
          <a:p>
            <a:r>
              <a:rPr lang="en-US" dirty="0" smtClean="0"/>
              <a:t>Install tracking software on laptops (low jack type software)</a:t>
            </a:r>
          </a:p>
          <a:p>
            <a:r>
              <a:rPr lang="en-US" dirty="0" smtClean="0"/>
              <a:t>Password protect the BIOS (See next slide)</a:t>
            </a:r>
          </a:p>
          <a:p>
            <a:endParaRPr lang="en-US" dirty="0" smtClean="0"/>
          </a:p>
          <a:p>
            <a:r>
              <a:rPr lang="en-US" dirty="0" smtClean="0"/>
              <a:t>(more)</a:t>
            </a:r>
          </a:p>
        </p:txBody>
      </p:sp>
    </p:spTree>
    <p:extLst>
      <p:ext uri="{BB962C8B-B14F-4D97-AF65-F5344CB8AC3E}">
        <p14:creationId xmlns:p14="http://schemas.microsoft.com/office/powerpoint/2010/main" val="20178473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BIOS</a:t>
            </a:r>
          </a:p>
        </p:txBody>
      </p:sp>
      <p:pic>
        <p:nvPicPr>
          <p:cNvPr id="34819" name="Picture 4" descr="bios1"/>
          <p:cNvPicPr>
            <a:picLocks noChangeAspect="1" noChangeArrowheads="1"/>
          </p:cNvPicPr>
          <p:nvPr/>
        </p:nvPicPr>
        <p:blipFill>
          <a:blip r:embed="rId2" cstate="print"/>
          <a:srcRect/>
          <a:stretch>
            <a:fillRect/>
          </a:stretch>
        </p:blipFill>
        <p:spPr bwMode="auto">
          <a:xfrm>
            <a:off x="1371600" y="1524000"/>
            <a:ext cx="6172200" cy="5095653"/>
          </a:xfrm>
          <a:prstGeom prst="rect">
            <a:avLst/>
          </a:prstGeom>
          <a:noFill/>
          <a:ln w="9525">
            <a:noFill/>
            <a:miter lim="800000"/>
            <a:headEnd/>
            <a:tailEnd/>
          </a:ln>
        </p:spPr>
      </p:pic>
    </p:spTree>
    <p:extLst>
      <p:ext uri="{BB962C8B-B14F-4D97-AF65-F5344CB8AC3E}">
        <p14:creationId xmlns:p14="http://schemas.microsoft.com/office/powerpoint/2010/main" val="36506134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BIOS</a:t>
            </a:r>
          </a:p>
        </p:txBody>
      </p:sp>
      <p:pic>
        <p:nvPicPr>
          <p:cNvPr id="35843" name="Picture 4" descr="bios2"/>
          <p:cNvPicPr>
            <a:picLocks noChangeAspect="1" noChangeArrowheads="1"/>
          </p:cNvPicPr>
          <p:nvPr/>
        </p:nvPicPr>
        <p:blipFill>
          <a:blip r:embed="rId2" cstate="print"/>
          <a:srcRect/>
          <a:stretch>
            <a:fillRect/>
          </a:stretch>
        </p:blipFill>
        <p:spPr bwMode="auto">
          <a:xfrm>
            <a:off x="1371600" y="1524000"/>
            <a:ext cx="6172200" cy="5094726"/>
          </a:xfrm>
          <a:prstGeom prst="rect">
            <a:avLst/>
          </a:prstGeom>
          <a:noFill/>
          <a:ln w="9525">
            <a:noFill/>
            <a:miter lim="800000"/>
            <a:headEnd/>
            <a:tailEnd/>
          </a:ln>
        </p:spPr>
      </p:pic>
    </p:spTree>
    <p:extLst>
      <p:ext uri="{BB962C8B-B14F-4D97-AF65-F5344CB8AC3E}">
        <p14:creationId xmlns:p14="http://schemas.microsoft.com/office/powerpoint/2010/main" val="54581771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Protecting Assets</a:t>
            </a:r>
          </a:p>
        </p:txBody>
      </p:sp>
      <p:sp>
        <p:nvSpPr>
          <p:cNvPr id="36867" name="Rectangle 3"/>
          <p:cNvSpPr>
            <a:spLocks noGrp="1" noChangeArrowheads="1"/>
          </p:cNvSpPr>
          <p:nvPr>
            <p:ph idx="1"/>
          </p:nvPr>
        </p:nvSpPr>
        <p:spPr>
          <a:xfrm>
            <a:off x="152400" y="1600200"/>
            <a:ext cx="8763000" cy="5105400"/>
          </a:xfrm>
        </p:spPr>
        <p:txBody>
          <a:bodyPr/>
          <a:lstStyle/>
          <a:p>
            <a:pPr eaLnBrk="1" hangingPunct="1">
              <a:buFontTx/>
              <a:buNone/>
            </a:pPr>
            <a:r>
              <a:rPr lang="en-US" dirty="0" smtClean="0"/>
              <a:t>You should also be aware of the types of safes that exist</a:t>
            </a:r>
          </a:p>
          <a:p>
            <a:pPr eaLnBrk="1" hangingPunct="1"/>
            <a:r>
              <a:rPr lang="en-US" dirty="0" smtClean="0"/>
              <a:t>Wall safe</a:t>
            </a:r>
          </a:p>
          <a:p>
            <a:pPr eaLnBrk="1" hangingPunct="1"/>
            <a:r>
              <a:rPr lang="en-US" dirty="0" smtClean="0"/>
              <a:t>Floor safe (always bolt to foundation)</a:t>
            </a:r>
          </a:p>
          <a:p>
            <a:pPr eaLnBrk="1" hangingPunct="1"/>
            <a:r>
              <a:rPr lang="en-US" dirty="0" smtClean="0"/>
              <a:t>Chest (stand alone)</a:t>
            </a:r>
          </a:p>
          <a:p>
            <a:pPr eaLnBrk="1" hangingPunct="1"/>
            <a:r>
              <a:rPr lang="en-US" dirty="0" smtClean="0"/>
              <a:t>Depositories (safes with slots)</a:t>
            </a:r>
          </a:p>
          <a:p>
            <a:pPr eaLnBrk="1" hangingPunct="1"/>
            <a:r>
              <a:rPr lang="en-US" dirty="0" smtClean="0"/>
              <a:t>Vaults (walk in safes)</a:t>
            </a:r>
          </a:p>
        </p:txBody>
      </p:sp>
    </p:spTree>
    <p:extLst>
      <p:ext uri="{BB962C8B-B14F-4D97-AF65-F5344CB8AC3E}">
        <p14:creationId xmlns:p14="http://schemas.microsoft.com/office/powerpoint/2010/main" val="15796069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SECURITY</a:t>
            </a:r>
            <a:endParaRPr lang="en-US" dirty="0"/>
          </a:p>
        </p:txBody>
      </p:sp>
      <p:sp>
        <p:nvSpPr>
          <p:cNvPr id="3" name="Text Placeholder 2"/>
          <p:cNvSpPr>
            <a:spLocks noGrp="1"/>
          </p:cNvSpPr>
          <p:nvPr>
            <p:ph type="body" idx="1"/>
          </p:nvPr>
        </p:nvSpPr>
        <p:spPr/>
        <p:txBody>
          <a:bodyPr/>
          <a:lstStyle/>
          <a:p>
            <a:r>
              <a:rPr lang="en-US" dirty="0" smtClean="0"/>
              <a:t>Why do you care?</a:t>
            </a:r>
          </a:p>
          <a:p>
            <a:r>
              <a:rPr lang="en-US" dirty="0" smtClean="0"/>
              <a:t>Types of Controls… </a:t>
            </a:r>
            <a:endParaRPr lang="en-US" dirty="0"/>
          </a:p>
        </p:txBody>
      </p:sp>
      <p:sp>
        <p:nvSpPr>
          <p:cNvPr id="4" name="Slide Number Placeholder 3"/>
          <p:cNvSpPr>
            <a:spLocks noGrp="1"/>
          </p:cNvSpPr>
          <p:nvPr>
            <p:ph type="sldNum" sz="quarter" idx="4294967295"/>
          </p:nvPr>
        </p:nvSpPr>
        <p:spPr>
          <a:xfrm>
            <a:off x="8229600" y="6559550"/>
            <a:ext cx="762000" cy="263525"/>
          </a:xfrm>
          <a:prstGeom prst="rect">
            <a:avLst/>
          </a:prstGeom>
        </p:spPr>
        <p:txBody>
          <a:bodyPr/>
          <a:lstStyle/>
          <a:p>
            <a:pPr>
              <a:defRPr/>
            </a:pPr>
            <a:fld id="{40A27E43-DDC3-47A4-BC9A-5D95CFE59717}" type="slidenum">
              <a:rPr lang="en-US" smtClean="0"/>
              <a:pPr>
                <a:defRPr/>
              </a:pPr>
              <a:t>12</a:t>
            </a:fld>
            <a:endParaRPr lang="en-US"/>
          </a:p>
        </p:txBody>
      </p:sp>
    </p:spTree>
    <p:extLst>
      <p:ext uri="{BB962C8B-B14F-4D97-AF65-F5344CB8AC3E}">
        <p14:creationId xmlns:p14="http://schemas.microsoft.com/office/powerpoint/2010/main" val="371576678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mtClean="0"/>
              <a:t>Internal Support Systems</a:t>
            </a:r>
          </a:p>
        </p:txBody>
      </p:sp>
      <p:sp>
        <p:nvSpPr>
          <p:cNvPr id="37891" name="Rectangle 3"/>
          <p:cNvSpPr>
            <a:spLocks noGrp="1" noChangeArrowheads="1"/>
          </p:cNvSpPr>
          <p:nvPr>
            <p:ph idx="1"/>
          </p:nvPr>
        </p:nvSpPr>
        <p:spPr>
          <a:xfrm>
            <a:off x="152400" y="1524000"/>
            <a:ext cx="8839200" cy="5105400"/>
          </a:xfrm>
        </p:spPr>
        <p:txBody>
          <a:bodyPr/>
          <a:lstStyle/>
          <a:p>
            <a:pPr eaLnBrk="1" hangingPunct="1">
              <a:buFontTx/>
              <a:buNone/>
            </a:pPr>
            <a:r>
              <a:rPr lang="en-US" smtClean="0"/>
              <a:t>Power is critically important for data processing we will talk about some different power issues and concerns to be aware off.</a:t>
            </a:r>
          </a:p>
          <a:p>
            <a:pPr eaLnBrk="1" hangingPunct="1">
              <a:buFontTx/>
              <a:buNone/>
            </a:pPr>
            <a:endParaRPr lang="en-US" smtClean="0"/>
          </a:p>
        </p:txBody>
      </p:sp>
    </p:spTree>
    <p:extLst>
      <p:ext uri="{BB962C8B-B14F-4D97-AF65-F5344CB8AC3E}">
        <p14:creationId xmlns:p14="http://schemas.microsoft.com/office/powerpoint/2010/main" val="144547728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mtClean="0"/>
              <a:t>Electrical Power Issues</a:t>
            </a:r>
          </a:p>
        </p:txBody>
      </p:sp>
      <p:sp>
        <p:nvSpPr>
          <p:cNvPr id="38915" name="Rectangle 3"/>
          <p:cNvSpPr>
            <a:spLocks noGrp="1" noChangeArrowheads="1"/>
          </p:cNvSpPr>
          <p:nvPr>
            <p:ph idx="1"/>
          </p:nvPr>
        </p:nvSpPr>
        <p:spPr>
          <a:xfrm>
            <a:off x="228600" y="1600200"/>
            <a:ext cx="8610600" cy="5105400"/>
          </a:xfrm>
        </p:spPr>
        <p:txBody>
          <a:bodyPr/>
          <a:lstStyle/>
          <a:p>
            <a:pPr eaLnBrk="1" hangingPunct="1"/>
            <a:r>
              <a:rPr lang="en-US" dirty="0" smtClean="0"/>
              <a:t>Electromagnetic Interference – electromagnetic that can create noise. (motors can generate fields)</a:t>
            </a:r>
          </a:p>
          <a:p>
            <a:pPr eaLnBrk="1" hangingPunct="1"/>
            <a:r>
              <a:rPr lang="en-US" dirty="0" smtClean="0"/>
              <a:t>Radio Frequency Interference – fluorescent lights</a:t>
            </a:r>
          </a:p>
          <a:p>
            <a:pPr eaLnBrk="1" hangingPunct="1"/>
            <a:endParaRPr lang="en-US" dirty="0" smtClean="0"/>
          </a:p>
          <a:p>
            <a:pPr algn="ctr" eaLnBrk="1" hangingPunct="1">
              <a:buFontTx/>
              <a:buNone/>
            </a:pPr>
            <a:r>
              <a:rPr lang="en-US" dirty="0" smtClean="0"/>
              <a:t>(see next slide for visualization)</a:t>
            </a:r>
          </a:p>
          <a:p>
            <a:pPr eaLnBrk="1" hangingPunct="1"/>
            <a:endParaRPr lang="en-US" dirty="0" smtClean="0"/>
          </a:p>
        </p:txBody>
      </p:sp>
    </p:spTree>
    <p:extLst>
      <p:ext uri="{BB962C8B-B14F-4D97-AF65-F5344CB8AC3E}">
        <p14:creationId xmlns:p14="http://schemas.microsoft.com/office/powerpoint/2010/main" val="349065690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mtClean="0"/>
              <a:t>Electric power issues</a:t>
            </a:r>
          </a:p>
        </p:txBody>
      </p:sp>
      <p:sp>
        <p:nvSpPr>
          <p:cNvPr id="39939" name="Rectangle 3"/>
          <p:cNvSpPr>
            <a:spLocks noGrp="1" noChangeArrowheads="1"/>
          </p:cNvSpPr>
          <p:nvPr>
            <p:ph idx="1"/>
          </p:nvPr>
        </p:nvSpPr>
        <p:spPr/>
        <p:txBody>
          <a:bodyPr/>
          <a:lstStyle/>
          <a:p>
            <a:pPr>
              <a:buNone/>
            </a:pPr>
            <a:r>
              <a:rPr lang="en-US" dirty="0" smtClean="0"/>
              <a:t>Power interference that stops you from getting “clean power” this is called </a:t>
            </a:r>
            <a:r>
              <a:rPr lang="en-US" i="1" dirty="0" smtClean="0"/>
              <a:t>line noise</a:t>
            </a:r>
            <a:r>
              <a:rPr lang="en-US" dirty="0" smtClean="0"/>
              <a:t>.</a:t>
            </a:r>
          </a:p>
        </p:txBody>
      </p:sp>
      <p:pic>
        <p:nvPicPr>
          <p:cNvPr id="39940" name="Picture 4" descr="power-waveform"/>
          <p:cNvPicPr>
            <a:picLocks noChangeAspect="1" noChangeArrowheads="1"/>
          </p:cNvPicPr>
          <p:nvPr/>
        </p:nvPicPr>
        <p:blipFill>
          <a:blip r:embed="rId2" cstate="print"/>
          <a:srcRect/>
          <a:stretch>
            <a:fillRect/>
          </a:stretch>
        </p:blipFill>
        <p:spPr bwMode="auto">
          <a:xfrm>
            <a:off x="228600" y="3200400"/>
            <a:ext cx="8686800" cy="3365500"/>
          </a:xfrm>
          <a:prstGeom prst="rect">
            <a:avLst/>
          </a:prstGeom>
          <a:noFill/>
          <a:ln w="9525">
            <a:noFill/>
            <a:miter lim="800000"/>
            <a:headEnd/>
            <a:tailEnd/>
          </a:ln>
        </p:spPr>
      </p:pic>
    </p:spTree>
    <p:extLst>
      <p:ext uri="{BB962C8B-B14F-4D97-AF65-F5344CB8AC3E}">
        <p14:creationId xmlns:p14="http://schemas.microsoft.com/office/powerpoint/2010/main" val="12500002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mtClean="0"/>
              <a:t>Electrical Power Issues</a:t>
            </a:r>
          </a:p>
        </p:txBody>
      </p:sp>
      <p:sp>
        <p:nvSpPr>
          <p:cNvPr id="40963" name="Rectangle 3"/>
          <p:cNvSpPr>
            <a:spLocks noGrp="1" noChangeArrowheads="1"/>
          </p:cNvSpPr>
          <p:nvPr>
            <p:ph idx="1"/>
          </p:nvPr>
        </p:nvSpPr>
        <p:spPr/>
        <p:txBody>
          <a:bodyPr>
            <a:normAutofit fontScale="92500" lnSpcReduction="10000"/>
          </a:bodyPr>
          <a:lstStyle/>
          <a:p>
            <a:pPr>
              <a:buNone/>
            </a:pPr>
            <a:r>
              <a:rPr lang="en-US" dirty="0" smtClean="0"/>
              <a:t>There are times where the voltage delivered falls outside normal thresholds</a:t>
            </a:r>
          </a:p>
          <a:p>
            <a:r>
              <a:rPr lang="en-US" dirty="0" smtClean="0"/>
              <a:t>Excess</a:t>
            </a:r>
          </a:p>
          <a:p>
            <a:pPr lvl="1"/>
            <a:r>
              <a:rPr lang="en-US" dirty="0" smtClean="0"/>
              <a:t>Spike – momentary high voltage*</a:t>
            </a:r>
          </a:p>
          <a:p>
            <a:pPr lvl="1"/>
            <a:r>
              <a:rPr lang="en-US" dirty="0" smtClean="0"/>
              <a:t>Surge – prolonged*</a:t>
            </a:r>
          </a:p>
          <a:p>
            <a:r>
              <a:rPr lang="en-US" dirty="0" smtClean="0"/>
              <a:t>Shortage</a:t>
            </a:r>
          </a:p>
          <a:p>
            <a:pPr lvl="1"/>
            <a:r>
              <a:rPr lang="en-US" dirty="0" smtClean="0"/>
              <a:t>Sag/dip – momentary low voltage*</a:t>
            </a:r>
          </a:p>
          <a:p>
            <a:pPr lvl="1"/>
            <a:r>
              <a:rPr lang="en-US" dirty="0" smtClean="0"/>
              <a:t>Brownout – prolonged low voltage*</a:t>
            </a:r>
          </a:p>
          <a:p>
            <a:r>
              <a:rPr lang="en-US" dirty="0" smtClean="0"/>
              <a:t>Loss</a:t>
            </a:r>
          </a:p>
          <a:p>
            <a:pPr lvl="1"/>
            <a:r>
              <a:rPr lang="en-US" dirty="0" smtClean="0"/>
              <a:t>Fault – momentary outage*</a:t>
            </a:r>
          </a:p>
          <a:p>
            <a:pPr lvl="1"/>
            <a:r>
              <a:rPr lang="en-US" dirty="0" smtClean="0"/>
              <a:t>Blackout – prolonged regional outage*</a:t>
            </a:r>
          </a:p>
          <a:p>
            <a:endParaRPr lang="en-US" dirty="0" smtClean="0"/>
          </a:p>
        </p:txBody>
      </p:sp>
    </p:spTree>
    <p:extLst>
      <p:ext uri="{BB962C8B-B14F-4D97-AF65-F5344CB8AC3E}">
        <p14:creationId xmlns:p14="http://schemas.microsoft.com/office/powerpoint/2010/main" val="238718803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mtClean="0"/>
              <a:t>Electrical power issues</a:t>
            </a:r>
          </a:p>
        </p:txBody>
      </p:sp>
      <p:sp>
        <p:nvSpPr>
          <p:cNvPr id="41987" name="Rectangle 3"/>
          <p:cNvSpPr>
            <a:spLocks noGrp="1" noChangeArrowheads="1"/>
          </p:cNvSpPr>
          <p:nvPr>
            <p:ph idx="1"/>
          </p:nvPr>
        </p:nvSpPr>
        <p:spPr>
          <a:xfrm>
            <a:off x="152400" y="1524000"/>
            <a:ext cx="8763000" cy="5105400"/>
          </a:xfrm>
        </p:spPr>
        <p:txBody>
          <a:bodyPr/>
          <a:lstStyle/>
          <a:p>
            <a:pPr eaLnBrk="1" hangingPunct="1"/>
            <a:r>
              <a:rPr lang="en-US" i="1" dirty="0" smtClean="0"/>
              <a:t>In rush current </a:t>
            </a:r>
            <a:r>
              <a:rPr lang="en-US" dirty="0" smtClean="0"/>
              <a:t>– when a bunch of things are turned on, power demands are usually higher, and may stress power supplies, causing a sag/dip or a trip breakers.</a:t>
            </a:r>
          </a:p>
          <a:p>
            <a:pPr eaLnBrk="1" hangingPunct="1"/>
            <a:r>
              <a:rPr lang="en-US" dirty="0" smtClean="0"/>
              <a:t>Try to have computer equipment on different electrical supplies than other office equipment</a:t>
            </a:r>
          </a:p>
          <a:p>
            <a:pPr lvl="1"/>
            <a:r>
              <a:rPr lang="en-US" b="1" dirty="0" smtClean="0"/>
              <a:t>DO NOT </a:t>
            </a:r>
            <a:r>
              <a:rPr lang="en-US" dirty="0" smtClean="0"/>
              <a:t>install microwaves or vacuums on computer power circuits.</a:t>
            </a:r>
          </a:p>
        </p:txBody>
      </p:sp>
    </p:spTree>
    <p:extLst>
      <p:ext uri="{BB962C8B-B14F-4D97-AF65-F5344CB8AC3E}">
        <p14:creationId xmlns:p14="http://schemas.microsoft.com/office/powerpoint/2010/main" val="316453616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Power</a:t>
            </a:r>
          </a:p>
        </p:txBody>
      </p:sp>
      <p:sp>
        <p:nvSpPr>
          <p:cNvPr id="43011" name="Rectangle 3"/>
          <p:cNvSpPr>
            <a:spLocks noGrp="1" noChangeArrowheads="1"/>
          </p:cNvSpPr>
          <p:nvPr>
            <p:ph idx="1"/>
          </p:nvPr>
        </p:nvSpPr>
        <p:spPr/>
        <p:txBody>
          <a:bodyPr/>
          <a:lstStyle/>
          <a:p>
            <a:r>
              <a:rPr lang="en-US" dirty="0" smtClean="0"/>
              <a:t>UPS (need visualization)</a:t>
            </a:r>
          </a:p>
          <a:p>
            <a:pPr lvl="1"/>
            <a:r>
              <a:rPr lang="en-US" dirty="0" smtClean="0"/>
              <a:t>Online</a:t>
            </a:r>
          </a:p>
          <a:p>
            <a:pPr lvl="1"/>
            <a:r>
              <a:rPr lang="en-US" dirty="0" smtClean="0"/>
              <a:t>Standby</a:t>
            </a:r>
          </a:p>
          <a:p>
            <a:r>
              <a:rPr lang="en-US" dirty="0" smtClean="0"/>
              <a:t>Power line conditioners</a:t>
            </a:r>
          </a:p>
          <a:p>
            <a:r>
              <a:rPr lang="en-US" dirty="0" smtClean="0"/>
              <a:t>Backups generators</a:t>
            </a:r>
          </a:p>
          <a:p>
            <a:endParaRPr lang="en-US" dirty="0" smtClean="0"/>
          </a:p>
          <a:p>
            <a:pPr>
              <a:buNone/>
            </a:pPr>
            <a:r>
              <a:rPr lang="en-US" dirty="0" smtClean="0"/>
              <a:t>Know what each power countermeasure is used for or when they are appropriate.</a:t>
            </a:r>
          </a:p>
        </p:txBody>
      </p:sp>
    </p:spTree>
    <p:extLst>
      <p:ext uri="{BB962C8B-B14F-4D97-AF65-F5344CB8AC3E}">
        <p14:creationId xmlns:p14="http://schemas.microsoft.com/office/powerpoint/2010/main" val="53469567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mtClean="0"/>
              <a:t>Power best practices</a:t>
            </a:r>
          </a:p>
        </p:txBody>
      </p:sp>
      <p:sp>
        <p:nvSpPr>
          <p:cNvPr id="44035" name="Rectangle 3"/>
          <p:cNvSpPr>
            <a:spLocks noGrp="1" noChangeArrowheads="1"/>
          </p:cNvSpPr>
          <p:nvPr>
            <p:ph idx="1"/>
          </p:nvPr>
        </p:nvSpPr>
        <p:spPr/>
        <p:txBody>
          <a:bodyPr>
            <a:normAutofit lnSpcReduction="10000"/>
          </a:bodyPr>
          <a:lstStyle/>
          <a:p>
            <a:r>
              <a:rPr lang="en-US" dirty="0" smtClean="0"/>
              <a:t>Use surge protectors on desktops</a:t>
            </a:r>
          </a:p>
          <a:p>
            <a:r>
              <a:rPr lang="en-US" dirty="0" smtClean="0"/>
              <a:t>Do not daisy change surge protectors (see next slide)</a:t>
            </a:r>
          </a:p>
          <a:p>
            <a:r>
              <a:rPr lang="en-US" dirty="0" smtClean="0"/>
              <a:t>Employ power monitor to detect current and voltage changes</a:t>
            </a:r>
          </a:p>
          <a:p>
            <a:r>
              <a:rPr lang="en-US" dirty="0" smtClean="0"/>
              <a:t>Use regulators or line conditioners in computer rooms</a:t>
            </a:r>
          </a:p>
          <a:p>
            <a:r>
              <a:rPr lang="en-US" dirty="0" smtClean="0"/>
              <a:t>Use UPS systems in computer rooms</a:t>
            </a:r>
          </a:p>
          <a:p>
            <a:r>
              <a:rPr lang="en-US" dirty="0" smtClean="0"/>
              <a:t>If possible shield power cables in conduit</a:t>
            </a:r>
          </a:p>
          <a:p>
            <a:r>
              <a:rPr lang="en-US" dirty="0" smtClean="0"/>
              <a:t>Do not run power over or under fluorescent lights</a:t>
            </a:r>
          </a:p>
        </p:txBody>
      </p:sp>
    </p:spTree>
    <p:extLst>
      <p:ext uri="{BB962C8B-B14F-4D97-AF65-F5344CB8AC3E}">
        <p14:creationId xmlns:p14="http://schemas.microsoft.com/office/powerpoint/2010/main" val="283558799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Daisy Chained Power Strips</a:t>
            </a:r>
            <a:endParaRPr lang="en-US" dirty="0"/>
          </a:p>
        </p:txBody>
      </p:sp>
      <p:pic>
        <p:nvPicPr>
          <p:cNvPr id="4" name="Picture 2" descr="daisy-chained"/>
          <p:cNvPicPr>
            <a:picLocks noGrp="1" noChangeAspect="1" noChangeArrowheads="1"/>
          </p:cNvPicPr>
          <p:nvPr>
            <p:ph idx="1"/>
          </p:nvPr>
        </p:nvPicPr>
        <p:blipFill>
          <a:blip r:embed="rId2" cstate="print"/>
          <a:srcRect/>
          <a:stretch>
            <a:fillRect/>
          </a:stretch>
        </p:blipFill>
        <p:spPr bwMode="auto">
          <a:xfrm>
            <a:off x="685800" y="1524000"/>
            <a:ext cx="6781800" cy="5177806"/>
          </a:xfrm>
          <a:prstGeom prst="rect">
            <a:avLst/>
          </a:prstGeom>
          <a:noFill/>
          <a:ln w="9525">
            <a:noFill/>
            <a:miter lim="800000"/>
            <a:headEnd/>
            <a:tailEnd/>
          </a:ln>
        </p:spPr>
      </p:pic>
    </p:spTree>
    <p:extLst>
      <p:ext uri="{BB962C8B-B14F-4D97-AF65-F5344CB8AC3E}">
        <p14:creationId xmlns:p14="http://schemas.microsoft.com/office/powerpoint/2010/main" val="164525080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mtClean="0"/>
              <a:t>Environmental Issues</a:t>
            </a:r>
          </a:p>
        </p:txBody>
      </p:sp>
      <p:sp>
        <p:nvSpPr>
          <p:cNvPr id="46083" name="Rectangle 3"/>
          <p:cNvSpPr>
            <a:spLocks noGrp="1" noChangeArrowheads="1"/>
          </p:cNvSpPr>
          <p:nvPr>
            <p:ph idx="1"/>
          </p:nvPr>
        </p:nvSpPr>
        <p:spPr/>
        <p:txBody>
          <a:bodyPr>
            <a:normAutofit fontScale="92500" lnSpcReduction="10000"/>
          </a:bodyPr>
          <a:lstStyle/>
          <a:p>
            <a:pPr>
              <a:buNone/>
            </a:pPr>
            <a:r>
              <a:rPr lang="en-US" dirty="0" smtClean="0"/>
              <a:t>Improper environments can cause damage to equipment or services</a:t>
            </a:r>
          </a:p>
          <a:p>
            <a:r>
              <a:rPr lang="en-US" dirty="0" smtClean="0"/>
              <a:t>Water and Gas</a:t>
            </a:r>
          </a:p>
          <a:p>
            <a:r>
              <a:rPr lang="en-US" dirty="0" smtClean="0"/>
              <a:t>Make sure there are shutoff valves and that they have positive drains (flow out instead of in, why?)</a:t>
            </a:r>
          </a:p>
          <a:p>
            <a:r>
              <a:rPr lang="en-US" dirty="0" smtClean="0"/>
              <a:t>Humidity*</a:t>
            </a:r>
          </a:p>
          <a:p>
            <a:pPr lvl="1"/>
            <a:r>
              <a:rPr lang="en-US" dirty="0" smtClean="0"/>
              <a:t>Humidity must not be too high or too low</a:t>
            </a:r>
          </a:p>
          <a:p>
            <a:pPr lvl="2"/>
            <a:r>
              <a:rPr lang="en-US" dirty="0" smtClean="0"/>
              <a:t>Low – static</a:t>
            </a:r>
          </a:p>
          <a:p>
            <a:pPr lvl="2"/>
            <a:r>
              <a:rPr lang="en-US" dirty="0" smtClean="0"/>
              <a:t>High – rust/corrosion</a:t>
            </a:r>
          </a:p>
          <a:p>
            <a:pPr lvl="1"/>
            <a:r>
              <a:rPr lang="en-US" dirty="0" smtClean="0"/>
              <a:t>Hygrometer measures humidity</a:t>
            </a:r>
          </a:p>
          <a:p>
            <a:pPr lvl="1"/>
            <a:r>
              <a:rPr lang="en-US" dirty="0" smtClean="0"/>
              <a:t>(more)</a:t>
            </a:r>
          </a:p>
        </p:txBody>
      </p:sp>
    </p:spTree>
    <p:extLst>
      <p:ext uri="{BB962C8B-B14F-4D97-AF65-F5344CB8AC3E}">
        <p14:creationId xmlns:p14="http://schemas.microsoft.com/office/powerpoint/2010/main" val="137300231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smtClean="0"/>
              <a:t>Environmental Issues</a:t>
            </a:r>
          </a:p>
        </p:txBody>
      </p:sp>
      <p:sp>
        <p:nvSpPr>
          <p:cNvPr id="47107" name="Rectangle 3"/>
          <p:cNvSpPr>
            <a:spLocks noGrp="1" noChangeArrowheads="1"/>
          </p:cNvSpPr>
          <p:nvPr>
            <p:ph idx="1"/>
          </p:nvPr>
        </p:nvSpPr>
        <p:spPr/>
        <p:txBody>
          <a:bodyPr/>
          <a:lstStyle/>
          <a:p>
            <a:r>
              <a:rPr lang="en-US" smtClean="0"/>
              <a:t>Static electricity – besides ensuring proper humidity</a:t>
            </a:r>
          </a:p>
          <a:p>
            <a:pPr lvl="1"/>
            <a:r>
              <a:rPr lang="en-US" smtClean="0"/>
              <a:t>use anti-static flooring in data processing areas</a:t>
            </a:r>
          </a:p>
          <a:p>
            <a:pPr lvl="1"/>
            <a:r>
              <a:rPr lang="en-US" smtClean="0"/>
              <a:t>Don’t use carpeting in data centers</a:t>
            </a:r>
          </a:p>
          <a:p>
            <a:pPr lvl="1"/>
            <a:r>
              <a:rPr lang="en-US" smtClean="0"/>
              <a:t>Wear anti-static bands when working inside computers.</a:t>
            </a:r>
          </a:p>
        </p:txBody>
      </p:sp>
    </p:spTree>
    <p:extLst>
      <p:ext uri="{BB962C8B-B14F-4D97-AF65-F5344CB8AC3E}">
        <p14:creationId xmlns:p14="http://schemas.microsoft.com/office/powerpoint/2010/main" val="40719143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0" name="Rectangle 20"/>
          <p:cNvSpPr>
            <a:spLocks noGrp="1" noChangeArrowheads="1"/>
          </p:cNvSpPr>
          <p:nvPr>
            <p:ph type="title"/>
          </p:nvPr>
        </p:nvSpPr>
        <p:spPr/>
        <p:txBody>
          <a:bodyPr/>
          <a:lstStyle/>
          <a:p>
            <a:r>
              <a:rPr lang="en-US" dirty="0" smtClean="0"/>
              <a:t>Information Security Controls</a:t>
            </a:r>
            <a:endParaRPr lang="en-US" dirty="0"/>
          </a:p>
        </p:txBody>
      </p:sp>
      <p:graphicFrame>
        <p:nvGraphicFramePr>
          <p:cNvPr id="81973" name="Group 53"/>
          <p:cNvGraphicFramePr>
            <a:graphicFrameLocks noGrp="1"/>
          </p:cNvGraphicFramePr>
          <p:nvPr>
            <p:ph type="tbl" idx="4294967295"/>
            <p:extLst/>
          </p:nvPr>
        </p:nvGraphicFramePr>
        <p:xfrm>
          <a:off x="228600" y="1600201"/>
          <a:ext cx="8686800" cy="4495799"/>
        </p:xfrm>
        <a:graphic>
          <a:graphicData uri="http://schemas.openxmlformats.org/drawingml/2006/table">
            <a:tbl>
              <a:tblPr>
                <a:tableStyleId>{6E25E649-3F16-4E02-A733-19D2CDBF48F0}</a:tableStyleId>
              </a:tblPr>
              <a:tblGrid>
                <a:gridCol w="2834640">
                  <a:extLst>
                    <a:ext uri="{9D8B030D-6E8A-4147-A177-3AD203B41FA5}">
                      <a16:colId xmlns="" xmlns:a16="http://schemas.microsoft.com/office/drawing/2014/main" val="20000"/>
                    </a:ext>
                  </a:extLst>
                </a:gridCol>
                <a:gridCol w="5852160">
                  <a:extLst>
                    <a:ext uri="{9D8B030D-6E8A-4147-A177-3AD203B41FA5}">
                      <a16:colId xmlns="" xmlns:a16="http://schemas.microsoft.com/office/drawing/2014/main" val="20001"/>
                    </a:ext>
                  </a:extLst>
                </a:gridCol>
              </a:tblGrid>
              <a:tr h="1672542">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2400" u="none" strike="noStrike" cap="none" normalizeH="0" baseline="0" dirty="0" smtClean="0">
                          <a:ln>
                            <a:noFill/>
                          </a:ln>
                          <a:effectLst/>
                        </a:rPr>
                        <a:t>Technical</a:t>
                      </a:r>
                      <a:endParaRPr kumimoji="0" lang="en-US" sz="2400" b="1" i="0" u="none" strike="noStrike" cap="none" normalizeH="0" baseline="0" dirty="0" smtClean="0">
                        <a:ln>
                          <a:noFill/>
                        </a:ln>
                        <a:solidFill>
                          <a:srgbClr val="000000"/>
                        </a:solidFill>
                        <a:effectLst/>
                        <a:latin typeface="Arial" charset="0"/>
                      </a:endParaRPr>
                    </a:p>
                  </a:txBody>
                  <a:tcPr horzOverflow="overflow">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1800" u="none" strike="noStrike" cap="none" normalizeH="0" baseline="0" dirty="0" smtClean="0">
                          <a:ln>
                            <a:noFill/>
                          </a:ln>
                          <a:effectLst/>
                        </a:rPr>
                        <a:t>Access Control Systems, Two-Factor Authentication, Firewalls, Encryption Systems, Uninterruptible Power Supplies, Intrusion Detection Systems, Anti-Virus Software, Redundant Systems or System Components, Back-up Systems, Audit and Logging Systems, System Hardening</a:t>
                      </a:r>
                      <a:r>
                        <a:rPr kumimoji="0" lang="en-US" sz="2000" u="none" strike="noStrike" cap="none" normalizeH="0" baseline="0" dirty="0" smtClean="0">
                          <a:ln>
                            <a:noFill/>
                          </a:ln>
                          <a:effectLst/>
                        </a:rPr>
                        <a:t> </a:t>
                      </a:r>
                      <a:endParaRPr kumimoji="0" lang="en-US" sz="2000" b="0" i="0" u="none" strike="noStrike" cap="none" normalizeH="0" baseline="0" dirty="0" smtClean="0">
                        <a:ln>
                          <a:noFill/>
                        </a:ln>
                        <a:solidFill>
                          <a:srgbClr val="000000"/>
                        </a:solidFill>
                        <a:effectLst/>
                        <a:latin typeface="Arial" charset="0"/>
                      </a:endParaRPr>
                    </a:p>
                  </a:txBody>
                  <a:tcPr horzOverflow="overflow">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1137086">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2400" u="none" strike="noStrike" cap="none" normalizeH="0" baseline="0" smtClean="0">
                          <a:ln>
                            <a:noFill/>
                          </a:ln>
                          <a:effectLst/>
                        </a:rPr>
                        <a:t>Physical</a:t>
                      </a:r>
                      <a:endParaRPr kumimoji="0" lang="en-US" sz="2400" b="1" i="0" u="none" strike="noStrike" cap="none" normalizeH="0" baseline="0" smtClean="0">
                        <a:ln>
                          <a:noFill/>
                        </a:ln>
                        <a:solidFill>
                          <a:srgbClr val="000000"/>
                        </a:solidFill>
                        <a:effectLst/>
                        <a:latin typeface="Arial" charset="0"/>
                      </a:endParaRPr>
                    </a:p>
                  </a:txBody>
                  <a:tcPr horzOverflow="overflow">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1800" u="none" strike="noStrike" cap="none" normalizeH="0" baseline="0" dirty="0" smtClean="0">
                          <a:ln>
                            <a:noFill/>
                          </a:ln>
                          <a:effectLst/>
                        </a:rPr>
                        <a:t>Security Guard, Key-Card Physical Access Systems, Alarm Systems, Safes, Fire Suppression Systems, HVAC Systems, Fences, Lighting, Security Cameras</a:t>
                      </a:r>
                      <a:r>
                        <a:rPr kumimoji="0" lang="en-US" sz="2000" u="none" strike="noStrike" cap="none" normalizeH="0" baseline="0" dirty="0" smtClean="0">
                          <a:ln>
                            <a:noFill/>
                          </a:ln>
                          <a:effectLst/>
                        </a:rPr>
                        <a:t> </a:t>
                      </a:r>
                      <a:endParaRPr kumimoji="0" lang="en-US" sz="2000" b="0" i="0" u="none" strike="noStrike" cap="none" normalizeH="0" baseline="0" dirty="0" smtClean="0">
                        <a:ln>
                          <a:noFill/>
                        </a:ln>
                        <a:solidFill>
                          <a:srgbClr val="000000"/>
                        </a:solidFill>
                        <a:effectLst/>
                        <a:latin typeface="Arial" charset="0"/>
                      </a:endParaRPr>
                    </a:p>
                  </a:txBody>
                  <a:tcPr horzOverflow="overflow">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1686171">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2400" u="none" strike="noStrike" kern="1200" cap="none" normalizeH="0" baseline="0" dirty="0" smtClean="0">
                          <a:ln>
                            <a:noFill/>
                          </a:ln>
                          <a:solidFill>
                            <a:schemeClr val="dk1"/>
                          </a:solidFill>
                          <a:effectLst/>
                          <a:latin typeface="+mn-lt"/>
                          <a:ea typeface="+mn-ea"/>
                          <a:cs typeface="+mn-cs"/>
                        </a:rPr>
                        <a:t>Administrative or ‘Process’</a:t>
                      </a:r>
                    </a:p>
                  </a:txBody>
                  <a:tcPr horzOverflow="overflow">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1800" u="none" strike="noStrike" cap="none" normalizeH="0" baseline="0" dirty="0" smtClean="0">
                          <a:ln>
                            <a:noFill/>
                          </a:ln>
                          <a:effectLst/>
                        </a:rPr>
                        <a:t>Acceptable Use Policy, Business Continuity Plan, Password Policy, Incident Response Plan, System Baseline Configurations, Remote Access Policy, File Recovery Procedures, Information Classification, Information Security Training and Awareness, Audits and Assessments</a:t>
                      </a:r>
                      <a:r>
                        <a:rPr kumimoji="0" lang="en-US" sz="2000" u="none" strike="noStrike" cap="none" normalizeH="0" baseline="0" dirty="0" smtClean="0">
                          <a:ln>
                            <a:noFill/>
                          </a:ln>
                          <a:effectLst/>
                        </a:rPr>
                        <a:t> </a:t>
                      </a:r>
                      <a:endParaRPr kumimoji="0" lang="en-US" sz="2000" b="0" i="0" u="none" strike="noStrike" cap="none" normalizeH="0" baseline="0" dirty="0" smtClean="0">
                        <a:ln>
                          <a:noFill/>
                        </a:ln>
                        <a:solidFill>
                          <a:srgbClr val="000000"/>
                        </a:solidFill>
                        <a:effectLst/>
                        <a:latin typeface="Arial" charset="0"/>
                      </a:endParaRPr>
                    </a:p>
                  </a:txBody>
                  <a:tcPr horzOverflow="overflow">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0002"/>
                  </a:ext>
                </a:extLst>
              </a:tr>
            </a:tbl>
          </a:graphicData>
        </a:graphic>
      </p:graphicFrame>
      <p:sp>
        <p:nvSpPr>
          <p:cNvPr id="2" name="Slide Number Placeholder 1"/>
          <p:cNvSpPr>
            <a:spLocks noGrp="1"/>
          </p:cNvSpPr>
          <p:nvPr>
            <p:ph type="sldNum" sz="quarter" idx="10"/>
          </p:nvPr>
        </p:nvSpPr>
        <p:spPr/>
        <p:txBody>
          <a:bodyPr/>
          <a:lstStyle/>
          <a:p>
            <a:pPr>
              <a:defRPr/>
            </a:pPr>
            <a:fld id="{C4A792A6-FF81-41EF-AAD9-A686BE6BAE11}" type="slidenum">
              <a:rPr lang="en-US" smtClean="0"/>
              <a:pPr>
                <a:defRPr/>
              </a:pPr>
              <a:t>13</a:t>
            </a:fld>
            <a:endParaRPr lang="en-US"/>
          </a:p>
        </p:txBody>
      </p:sp>
    </p:spTree>
    <p:extLst>
      <p:ext uri="{BB962C8B-B14F-4D97-AF65-F5344CB8AC3E}">
        <p14:creationId xmlns:p14="http://schemas.microsoft.com/office/powerpoint/2010/main" val="2617577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1973"/>
                                        </p:tgtEl>
                                        <p:attrNameLst>
                                          <p:attrName>style.visibility</p:attrName>
                                        </p:attrNameLst>
                                      </p:cBhvr>
                                      <p:to>
                                        <p:strVal val="visible"/>
                                      </p:to>
                                    </p:set>
                                    <p:animEffect transition="in" filter="fade">
                                      <p:cBhvr>
                                        <p:cTn id="7" dur="1000"/>
                                        <p:tgtEl>
                                          <p:spTgt spid="81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smtClean="0"/>
              <a:t>Environmental Issues</a:t>
            </a:r>
          </a:p>
        </p:txBody>
      </p:sp>
      <p:sp>
        <p:nvSpPr>
          <p:cNvPr id="48131" name="Rectangle 3"/>
          <p:cNvSpPr>
            <a:spLocks noGrp="1" noChangeArrowheads="1"/>
          </p:cNvSpPr>
          <p:nvPr>
            <p:ph idx="1"/>
          </p:nvPr>
        </p:nvSpPr>
        <p:spPr/>
        <p:txBody>
          <a:bodyPr>
            <a:normAutofit/>
          </a:bodyPr>
          <a:lstStyle/>
          <a:p>
            <a:r>
              <a:rPr lang="en-US" dirty="0" smtClean="0"/>
              <a:t>Temperature – Should not be too high or equipment failure will occur. Room temps should be in the 60s ideally. </a:t>
            </a:r>
          </a:p>
          <a:p>
            <a:endParaRPr lang="en-US" dirty="0" smtClean="0"/>
          </a:p>
          <a:p>
            <a:pPr>
              <a:buNone/>
            </a:pPr>
            <a:r>
              <a:rPr lang="en-US" dirty="0" smtClean="0"/>
              <a:t>Ventilation</a:t>
            </a:r>
          </a:p>
          <a:p>
            <a:r>
              <a:rPr lang="en-US" dirty="0" smtClean="0"/>
              <a:t>should be </a:t>
            </a:r>
            <a:r>
              <a:rPr lang="en-US" i="1" dirty="0" smtClean="0"/>
              <a:t>closed loop </a:t>
            </a:r>
            <a:r>
              <a:rPr lang="en-US" dirty="0" smtClean="0"/>
              <a:t>(re-circulating)</a:t>
            </a:r>
          </a:p>
          <a:p>
            <a:r>
              <a:rPr lang="en-US" dirty="0" smtClean="0"/>
              <a:t>Positive pressure </a:t>
            </a:r>
          </a:p>
          <a:p>
            <a:r>
              <a:rPr lang="en-US" dirty="0" smtClean="0"/>
              <a:t>If a fire is detected HVAC should be immediately turned off.</a:t>
            </a:r>
          </a:p>
        </p:txBody>
      </p:sp>
    </p:spTree>
    <p:extLst>
      <p:ext uri="{BB962C8B-B14F-4D97-AF65-F5344CB8AC3E}">
        <p14:creationId xmlns:p14="http://schemas.microsoft.com/office/powerpoint/2010/main" val="227676335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smtClean="0"/>
              <a:t>Fire prevention</a:t>
            </a:r>
          </a:p>
        </p:txBody>
      </p:sp>
      <p:sp>
        <p:nvSpPr>
          <p:cNvPr id="49155" name="Rectangle 3"/>
          <p:cNvSpPr>
            <a:spLocks noGrp="1" noChangeArrowheads="1"/>
          </p:cNvSpPr>
          <p:nvPr>
            <p:ph idx="1"/>
          </p:nvPr>
        </p:nvSpPr>
        <p:spPr/>
        <p:txBody>
          <a:bodyPr>
            <a:normAutofit/>
          </a:bodyPr>
          <a:lstStyle/>
          <a:p>
            <a:pPr>
              <a:buNone/>
            </a:pPr>
            <a:r>
              <a:rPr lang="en-US" dirty="0" smtClean="0"/>
              <a:t>It’s obvious that you should have fire prevention, detection and suppression systems. Which types you use depends on the environment.</a:t>
            </a:r>
          </a:p>
          <a:p>
            <a:endParaRPr lang="en-US" dirty="0" smtClean="0"/>
          </a:p>
          <a:p>
            <a:pPr>
              <a:buNone/>
            </a:pPr>
            <a:r>
              <a:rPr lang="en-US" dirty="0" smtClean="0"/>
              <a:t>Fire detection systems – </a:t>
            </a:r>
          </a:p>
          <a:p>
            <a:r>
              <a:rPr lang="en-US" dirty="0" smtClean="0"/>
              <a:t>Smoke activated (using a photoelectrical device)</a:t>
            </a:r>
          </a:p>
          <a:p>
            <a:r>
              <a:rPr lang="en-US" dirty="0" smtClean="0"/>
              <a:t>Heat activated</a:t>
            </a:r>
          </a:p>
          <a:p>
            <a:pPr lvl="1"/>
            <a:r>
              <a:rPr lang="en-US" dirty="0" smtClean="0"/>
              <a:t>Rate of rise sensors (temperature increase per min.)</a:t>
            </a:r>
          </a:p>
          <a:p>
            <a:pPr lvl="1"/>
            <a:r>
              <a:rPr lang="en-US" dirty="0" smtClean="0"/>
              <a:t>Fixed temperature sensors</a:t>
            </a:r>
          </a:p>
        </p:txBody>
      </p:sp>
    </p:spTree>
    <p:extLst>
      <p:ext uri="{BB962C8B-B14F-4D97-AF65-F5344CB8AC3E}">
        <p14:creationId xmlns:p14="http://schemas.microsoft.com/office/powerpoint/2010/main" val="336651516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mtClean="0"/>
              <a:t>Fire prevention systems</a:t>
            </a:r>
          </a:p>
        </p:txBody>
      </p:sp>
      <p:sp>
        <p:nvSpPr>
          <p:cNvPr id="50179" name="Rectangle 3"/>
          <p:cNvSpPr>
            <a:spLocks noGrp="1" noChangeArrowheads="1"/>
          </p:cNvSpPr>
          <p:nvPr>
            <p:ph idx="1"/>
          </p:nvPr>
        </p:nvSpPr>
        <p:spPr/>
        <p:txBody>
          <a:bodyPr/>
          <a:lstStyle/>
          <a:p>
            <a:pPr>
              <a:buNone/>
            </a:pPr>
            <a:r>
              <a:rPr lang="en-US" dirty="0" smtClean="0"/>
              <a:t>Detectors need to be properly placed</a:t>
            </a:r>
          </a:p>
          <a:p>
            <a:pPr lvl="1"/>
            <a:r>
              <a:rPr lang="en-US" dirty="0" smtClean="0"/>
              <a:t>On and above suspended ceilings*</a:t>
            </a:r>
          </a:p>
          <a:p>
            <a:pPr lvl="1"/>
            <a:r>
              <a:rPr lang="en-US" dirty="0" smtClean="0"/>
              <a:t>Below raised floors*</a:t>
            </a:r>
          </a:p>
          <a:p>
            <a:pPr lvl="1"/>
            <a:r>
              <a:rPr lang="en-US" dirty="0" smtClean="0"/>
              <a:t>Enclosures and air ducts*</a:t>
            </a:r>
          </a:p>
          <a:p>
            <a:pPr lvl="1"/>
            <a:r>
              <a:rPr lang="en-US" dirty="0" smtClean="0"/>
              <a:t>Uniformly spread through normal areas*</a:t>
            </a:r>
          </a:p>
        </p:txBody>
      </p:sp>
    </p:spTree>
    <p:extLst>
      <p:ext uri="{BB962C8B-B14F-4D97-AF65-F5344CB8AC3E}">
        <p14:creationId xmlns:p14="http://schemas.microsoft.com/office/powerpoint/2010/main" val="10512478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mtClean="0"/>
              <a:t>Fire suppression ()</a:t>
            </a:r>
          </a:p>
        </p:txBody>
      </p:sp>
      <p:sp>
        <p:nvSpPr>
          <p:cNvPr id="51203" name="Rectangle 3"/>
          <p:cNvSpPr>
            <a:spLocks noGrp="1" noChangeArrowheads="1"/>
          </p:cNvSpPr>
          <p:nvPr>
            <p:ph idx="1"/>
          </p:nvPr>
        </p:nvSpPr>
        <p:spPr/>
        <p:txBody>
          <a:bodyPr/>
          <a:lstStyle/>
          <a:p>
            <a:pPr>
              <a:buNone/>
            </a:pPr>
            <a:r>
              <a:rPr lang="en-US" dirty="0" smtClean="0"/>
              <a:t>A fire needs fuel, oxygen and high temperatures to burn*. There are many different ways to stop combustion </a:t>
            </a:r>
          </a:p>
          <a:p>
            <a:pPr lvl="1"/>
            <a:r>
              <a:rPr lang="en-US" dirty="0" smtClean="0"/>
              <a:t>fuel – soda acid (remove fuel)*</a:t>
            </a:r>
          </a:p>
          <a:p>
            <a:pPr lvl="1"/>
            <a:r>
              <a:rPr lang="en-US" dirty="0" smtClean="0"/>
              <a:t>oxygen – carbon dioxide (removes oxygen)*</a:t>
            </a:r>
          </a:p>
          <a:p>
            <a:pPr lvl="1"/>
            <a:r>
              <a:rPr lang="en-US" dirty="0" smtClean="0"/>
              <a:t>Temperature – water (reduces temperature)*</a:t>
            </a:r>
          </a:p>
          <a:p>
            <a:pPr lvl="1"/>
            <a:r>
              <a:rPr lang="en-US" dirty="0" smtClean="0"/>
              <a:t>Chemical combustion – gas (interferes with the chemical reactions)*</a:t>
            </a:r>
          </a:p>
        </p:txBody>
      </p:sp>
    </p:spTree>
    <p:extLst>
      <p:ext uri="{BB962C8B-B14F-4D97-AF65-F5344CB8AC3E}">
        <p14:creationId xmlns:p14="http://schemas.microsoft.com/office/powerpoint/2010/main" val="288399932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mtClean="0"/>
              <a:t>Fire Suppression</a:t>
            </a:r>
          </a:p>
        </p:txBody>
      </p:sp>
      <p:sp>
        <p:nvSpPr>
          <p:cNvPr id="52227" name="Rectangle 3"/>
          <p:cNvSpPr>
            <a:spLocks noGrp="1" noChangeArrowheads="1"/>
          </p:cNvSpPr>
          <p:nvPr>
            <p:ph idx="1"/>
          </p:nvPr>
        </p:nvSpPr>
        <p:spPr/>
        <p:txBody>
          <a:bodyPr/>
          <a:lstStyle/>
          <a:p>
            <a:pPr>
              <a:buNone/>
            </a:pPr>
            <a:r>
              <a:rPr lang="en-US" dirty="0" smtClean="0"/>
              <a:t>Different fire suppression types based on class of fire</a:t>
            </a:r>
          </a:p>
          <a:p>
            <a:r>
              <a:rPr lang="en-US" dirty="0" smtClean="0"/>
              <a:t>A</a:t>
            </a:r>
          </a:p>
          <a:p>
            <a:r>
              <a:rPr lang="en-US" dirty="0" smtClean="0"/>
              <a:t>B</a:t>
            </a:r>
          </a:p>
          <a:p>
            <a:r>
              <a:rPr lang="en-US" dirty="0" smtClean="0"/>
              <a:t>C</a:t>
            </a:r>
          </a:p>
          <a:p>
            <a:r>
              <a:rPr lang="en-US" dirty="0" smtClean="0"/>
              <a:t>D</a:t>
            </a:r>
          </a:p>
          <a:p>
            <a:endParaRPr lang="en-US" dirty="0" smtClean="0"/>
          </a:p>
          <a:p>
            <a:r>
              <a:rPr lang="en-US" dirty="0" smtClean="0"/>
              <a:t>(we’ll talk about each of these)</a:t>
            </a:r>
          </a:p>
        </p:txBody>
      </p:sp>
    </p:spTree>
    <p:extLst>
      <p:ext uri="{BB962C8B-B14F-4D97-AF65-F5344CB8AC3E}">
        <p14:creationId xmlns:p14="http://schemas.microsoft.com/office/powerpoint/2010/main" val="97307665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smtClean="0"/>
              <a:t>Fire Suppression</a:t>
            </a:r>
          </a:p>
        </p:txBody>
      </p:sp>
      <p:sp>
        <p:nvSpPr>
          <p:cNvPr id="53251" name="Rectangle 3"/>
          <p:cNvSpPr>
            <a:spLocks noGrp="1" noChangeArrowheads="1"/>
          </p:cNvSpPr>
          <p:nvPr>
            <p:ph idx="1"/>
          </p:nvPr>
        </p:nvSpPr>
        <p:spPr/>
        <p:txBody>
          <a:bodyPr/>
          <a:lstStyle/>
          <a:p>
            <a:pPr>
              <a:buNone/>
            </a:pPr>
            <a:r>
              <a:rPr lang="en-US" dirty="0" smtClean="0"/>
              <a:t>A – Common Combustibles*</a:t>
            </a:r>
          </a:p>
          <a:p>
            <a:r>
              <a:rPr lang="en-US" dirty="0" smtClean="0"/>
              <a:t>Use for: Wood, paper, laminates</a:t>
            </a:r>
          </a:p>
          <a:p>
            <a:r>
              <a:rPr lang="en-US" dirty="0" smtClean="0"/>
              <a:t>Uses water or foam as suppression agent</a:t>
            </a:r>
          </a:p>
          <a:p>
            <a:endParaRPr lang="en-US" dirty="0" smtClean="0"/>
          </a:p>
          <a:p>
            <a:pPr>
              <a:buNone/>
            </a:pPr>
            <a:r>
              <a:rPr lang="en-US" dirty="0" smtClean="0"/>
              <a:t>B – Liquid*</a:t>
            </a:r>
          </a:p>
          <a:p>
            <a:r>
              <a:rPr lang="en-US" dirty="0" smtClean="0"/>
              <a:t>Use for: gas or oil fires</a:t>
            </a:r>
          </a:p>
          <a:p>
            <a:r>
              <a:rPr lang="en-US" dirty="0" smtClean="0"/>
              <a:t>Use: Gas (CO2), foam, dry powders</a:t>
            </a:r>
          </a:p>
        </p:txBody>
      </p:sp>
    </p:spTree>
    <p:extLst>
      <p:ext uri="{BB962C8B-B14F-4D97-AF65-F5344CB8AC3E}">
        <p14:creationId xmlns:p14="http://schemas.microsoft.com/office/powerpoint/2010/main" val="411680896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smtClean="0"/>
              <a:t>Fire Suppression</a:t>
            </a:r>
          </a:p>
        </p:txBody>
      </p:sp>
      <p:sp>
        <p:nvSpPr>
          <p:cNvPr id="54275" name="Rectangle 3"/>
          <p:cNvSpPr>
            <a:spLocks noGrp="1" noChangeArrowheads="1"/>
          </p:cNvSpPr>
          <p:nvPr>
            <p:ph idx="1"/>
          </p:nvPr>
        </p:nvSpPr>
        <p:spPr/>
        <p:txBody>
          <a:bodyPr/>
          <a:lstStyle/>
          <a:p>
            <a:pPr>
              <a:buNone/>
            </a:pPr>
            <a:r>
              <a:rPr lang="en-US" dirty="0" smtClean="0"/>
              <a:t>C – Electrical*</a:t>
            </a:r>
          </a:p>
          <a:p>
            <a:r>
              <a:rPr lang="en-US" dirty="0" smtClean="0"/>
              <a:t>Use on: electrical equipment and wires</a:t>
            </a:r>
          </a:p>
          <a:p>
            <a:r>
              <a:rPr lang="en-US" dirty="0" smtClean="0"/>
              <a:t>Uses: Gas, CO2, dry powder</a:t>
            </a:r>
          </a:p>
          <a:p>
            <a:endParaRPr lang="en-US" dirty="0" smtClean="0"/>
          </a:p>
          <a:p>
            <a:pPr>
              <a:buNone/>
            </a:pPr>
            <a:r>
              <a:rPr lang="en-US" dirty="0" smtClean="0"/>
              <a:t>D – Combustible metals</a:t>
            </a:r>
          </a:p>
          <a:p>
            <a:r>
              <a:rPr lang="en-US" dirty="0" smtClean="0"/>
              <a:t>Use on: combustible metals (sodium, potassium)</a:t>
            </a:r>
          </a:p>
          <a:p>
            <a:r>
              <a:rPr lang="en-US" dirty="0" smtClean="0"/>
              <a:t>Uses: dry powder</a:t>
            </a:r>
          </a:p>
          <a:p>
            <a:endParaRPr lang="en-US" dirty="0" smtClean="0"/>
          </a:p>
          <a:p>
            <a:endParaRPr lang="en-US" dirty="0" smtClean="0"/>
          </a:p>
        </p:txBody>
      </p:sp>
    </p:spTree>
    <p:extLst>
      <p:ext uri="{BB962C8B-B14F-4D97-AF65-F5344CB8AC3E}">
        <p14:creationId xmlns:p14="http://schemas.microsoft.com/office/powerpoint/2010/main" val="20806582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smtClean="0"/>
              <a:t>Fire Suppression (Gases)</a:t>
            </a:r>
          </a:p>
        </p:txBody>
      </p:sp>
      <p:sp>
        <p:nvSpPr>
          <p:cNvPr id="55299" name="Rectangle 3"/>
          <p:cNvSpPr>
            <a:spLocks noGrp="1" noChangeArrowheads="1"/>
          </p:cNvSpPr>
          <p:nvPr>
            <p:ph idx="1"/>
          </p:nvPr>
        </p:nvSpPr>
        <p:spPr/>
        <p:txBody>
          <a:bodyPr/>
          <a:lstStyle/>
          <a:p>
            <a:pPr>
              <a:buNone/>
            </a:pPr>
            <a:r>
              <a:rPr lang="en-US" dirty="0" smtClean="0"/>
              <a:t>Before any type of dangerous gas (CO2) is released there should be some type of warning emitted. (CO2 will suffocate people)</a:t>
            </a:r>
          </a:p>
          <a:p>
            <a:endParaRPr lang="en-US" dirty="0" smtClean="0"/>
          </a:p>
          <a:p>
            <a:r>
              <a:rPr lang="en-US" dirty="0" err="1" smtClean="0"/>
              <a:t>Halon</a:t>
            </a:r>
            <a:r>
              <a:rPr lang="en-US" dirty="0" smtClean="0"/>
              <a:t> is a type of gas that used to be commonly used, it is no longer used do to CFCs. It was banned by the “Montreal protocol”* in 1987*. effective replacement is FM-200 or others on top of pg 444*</a:t>
            </a:r>
          </a:p>
        </p:txBody>
      </p:sp>
    </p:spTree>
    <p:extLst>
      <p:ext uri="{BB962C8B-B14F-4D97-AF65-F5344CB8AC3E}">
        <p14:creationId xmlns:p14="http://schemas.microsoft.com/office/powerpoint/2010/main" val="208484053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smtClean="0"/>
              <a:t>Fire Suppression Note</a:t>
            </a:r>
          </a:p>
        </p:txBody>
      </p:sp>
      <p:sp>
        <p:nvSpPr>
          <p:cNvPr id="56323" name="Rectangle 3"/>
          <p:cNvSpPr>
            <a:spLocks noGrp="1" noChangeArrowheads="1"/>
          </p:cNvSpPr>
          <p:nvPr>
            <p:ph idx="1"/>
          </p:nvPr>
        </p:nvSpPr>
        <p:spPr/>
        <p:txBody>
          <a:bodyPr/>
          <a:lstStyle/>
          <a:p>
            <a:r>
              <a:rPr lang="en-US" dirty="0" smtClean="0"/>
              <a:t>HVAC system should be set to shutdown when an automatic suppression system activates.</a:t>
            </a:r>
          </a:p>
          <a:p>
            <a:endParaRPr lang="en-US"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321754399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 Suppression Systems</a:t>
            </a:r>
            <a:endParaRPr lang="en-US" dirty="0"/>
          </a:p>
        </p:txBody>
      </p:sp>
      <p:sp>
        <p:nvSpPr>
          <p:cNvPr id="3" name="Content Placeholder 2"/>
          <p:cNvSpPr>
            <a:spLocks noGrp="1"/>
          </p:cNvSpPr>
          <p:nvPr>
            <p:ph idx="1"/>
          </p:nvPr>
        </p:nvSpPr>
        <p:spPr>
          <a:xfrm>
            <a:off x="76200" y="1219199"/>
            <a:ext cx="8991600" cy="5339649"/>
          </a:xfrm>
        </p:spPr>
        <p:txBody>
          <a:bodyPr/>
          <a:lstStyle/>
          <a:p>
            <a:pPr>
              <a:buNone/>
            </a:pPr>
            <a:endParaRPr lang="en-US" dirty="0" smtClean="0"/>
          </a:p>
          <a:p>
            <a:pPr>
              <a:buNone/>
            </a:pPr>
            <a:endParaRPr lang="en-US" dirty="0"/>
          </a:p>
          <a:p>
            <a:pPr>
              <a:buNone/>
            </a:pPr>
            <a:endParaRPr lang="en-US" dirty="0" smtClean="0"/>
          </a:p>
          <a:p>
            <a:pPr algn="ctr">
              <a:buNone/>
            </a:pPr>
            <a:r>
              <a:rPr lang="en-US" dirty="0" smtClean="0"/>
              <a:t>Now we need to understand automatic fire suppression systems</a:t>
            </a:r>
          </a:p>
          <a:p>
            <a:endParaRPr lang="en-US" dirty="0"/>
          </a:p>
        </p:txBody>
      </p:sp>
    </p:spTree>
    <p:extLst>
      <p:ext uri="{BB962C8B-B14F-4D97-AF65-F5344CB8AC3E}">
        <p14:creationId xmlns:p14="http://schemas.microsoft.com/office/powerpoint/2010/main" val="254854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rtl="0">
              <a:defRPr/>
            </a:pPr>
            <a:fld id="{34F02E76-8216-4377-B857-68F6C0AED0AC}" type="slidenum">
              <a:rPr lang="en-US" kern="1200" smtClean="0">
                <a:ea typeface="+mn-ea"/>
                <a:cs typeface="+mn-cs"/>
              </a:rPr>
              <a:pPr rtl="0">
                <a:defRPr/>
              </a:pPr>
              <a:t>14</a:t>
            </a:fld>
            <a:endParaRPr lang="en-US" kern="1200" dirty="0">
              <a:ea typeface="+mn-ea"/>
              <a:cs typeface="+mn-cs"/>
            </a:endParaRPr>
          </a:p>
        </p:txBody>
      </p:sp>
      <p:pic>
        <p:nvPicPr>
          <p:cNvPr id="3" name="Picture 15"/>
          <p:cNvPicPr>
            <a:picLocks noChangeAspect="1" noChangeArrowheads="1"/>
          </p:cNvPicPr>
          <p:nvPr/>
        </p:nvPicPr>
        <p:blipFill>
          <a:blip r:embed="rId3" cstate="print"/>
          <a:srcRect/>
          <a:stretch>
            <a:fillRect/>
          </a:stretch>
        </p:blipFill>
        <p:spPr bwMode="auto">
          <a:xfrm>
            <a:off x="0" y="-1"/>
            <a:ext cx="9144000" cy="6881049"/>
          </a:xfrm>
          <a:prstGeom prst="rect">
            <a:avLst/>
          </a:prstGeom>
          <a:noFill/>
          <a:ln w="28575">
            <a:noFill/>
            <a:miter lim="800000"/>
            <a:headEnd/>
            <a:tailEnd/>
          </a:ln>
        </p:spPr>
      </p:pic>
      <p:sp>
        <p:nvSpPr>
          <p:cNvPr id="4" name="TextBox 3"/>
          <p:cNvSpPr txBox="1"/>
          <p:nvPr/>
        </p:nvSpPr>
        <p:spPr>
          <a:xfrm>
            <a:off x="7620000" y="228600"/>
            <a:ext cx="1066800" cy="92333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5400" b="1" spc="50" dirty="0" smtClean="0">
                <a:ln w="11430"/>
                <a:solidFill>
                  <a:schemeClr val="accent3">
                    <a:lumMod val="50000"/>
                  </a:schemeClr>
                </a:solidFill>
                <a:effectLst>
                  <a:outerShdw blurRad="76200" dist="50800" dir="5400000" algn="tl" rotWithShape="0">
                    <a:srgbClr val="000000">
                      <a:alpha val="65000"/>
                    </a:srgbClr>
                  </a:outerShdw>
                </a:effectLst>
                <a:sym typeface="Symbol"/>
              </a:rPr>
              <a:t></a:t>
            </a:r>
            <a:r>
              <a:rPr lang="en-US" sz="5400" b="1" spc="50" dirty="0" smtClean="0">
                <a:ln w="11430"/>
                <a:solidFill>
                  <a:schemeClr val="accent3">
                    <a:lumMod val="50000"/>
                  </a:schemeClr>
                </a:solidFill>
                <a:effectLst>
                  <a:outerShdw blurRad="76200" dist="50800" dir="5400000" algn="tl" rotWithShape="0">
                    <a:srgbClr val="000000">
                      <a:alpha val="65000"/>
                    </a:srgbClr>
                  </a:outerShdw>
                </a:effectLst>
                <a:sym typeface="Wingdings"/>
              </a:rPr>
              <a:t></a:t>
            </a:r>
            <a:endParaRPr lang="en-US" sz="5400" b="1" spc="50" dirty="0">
              <a:ln w="11430"/>
              <a:solidFill>
                <a:schemeClr val="accent3">
                  <a:lumMod val="50000"/>
                </a:schemeClr>
              </a:solidFill>
              <a:effectLst>
                <a:outerShdw blurRad="76200" dist="50800" dir="5400000" algn="tl" rotWithShape="0">
                  <a:srgbClr val="000000">
                    <a:alpha val="65000"/>
                  </a:srgbClr>
                </a:outerShdw>
              </a:effectLst>
            </a:endParaRPr>
          </a:p>
        </p:txBody>
      </p:sp>
      <p:sp>
        <p:nvSpPr>
          <p:cNvPr id="5" name="TextBox 4"/>
          <p:cNvSpPr txBox="1"/>
          <p:nvPr/>
        </p:nvSpPr>
        <p:spPr>
          <a:xfrm>
            <a:off x="6629400" y="1066800"/>
            <a:ext cx="1066800" cy="92333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5400" b="1" spc="50" dirty="0" smtClean="0">
                <a:ln w="11430"/>
                <a:solidFill>
                  <a:schemeClr val="accent3">
                    <a:lumMod val="50000"/>
                  </a:schemeClr>
                </a:solidFill>
                <a:effectLst>
                  <a:outerShdw blurRad="76200" dist="50800" dir="5400000" algn="tl" rotWithShape="0">
                    <a:srgbClr val="000000">
                      <a:alpha val="65000"/>
                    </a:srgbClr>
                  </a:outerShdw>
                </a:effectLst>
                <a:sym typeface="Symbol"/>
              </a:rPr>
              <a:t></a:t>
            </a:r>
            <a:r>
              <a:rPr lang="en-US" sz="5400" b="1" spc="50" dirty="0" smtClean="0">
                <a:ln w="11430"/>
                <a:solidFill>
                  <a:schemeClr val="accent3">
                    <a:lumMod val="50000"/>
                  </a:schemeClr>
                </a:solidFill>
                <a:effectLst>
                  <a:outerShdw blurRad="76200" dist="50800" dir="5400000" algn="tl" rotWithShape="0">
                    <a:srgbClr val="000000">
                      <a:alpha val="65000"/>
                    </a:srgbClr>
                  </a:outerShdw>
                </a:effectLst>
                <a:sym typeface="Wingdings"/>
              </a:rPr>
              <a:t></a:t>
            </a:r>
            <a:endParaRPr lang="en-US" sz="5400" b="1" spc="50" dirty="0">
              <a:ln w="11430"/>
              <a:solidFill>
                <a:schemeClr val="accent3">
                  <a:lumMod val="50000"/>
                </a:schemeClr>
              </a:solidFill>
              <a:effectLst>
                <a:outerShdw blurRad="76200" dist="50800" dir="5400000" algn="tl" rotWithShape="0">
                  <a:srgbClr val="000000">
                    <a:alpha val="65000"/>
                  </a:srgbClr>
                </a:outerShdw>
              </a:effectLst>
            </a:endParaRPr>
          </a:p>
        </p:txBody>
      </p:sp>
      <p:sp>
        <p:nvSpPr>
          <p:cNvPr id="6" name="TextBox 5"/>
          <p:cNvSpPr txBox="1"/>
          <p:nvPr/>
        </p:nvSpPr>
        <p:spPr>
          <a:xfrm>
            <a:off x="8077200" y="2057400"/>
            <a:ext cx="1066800" cy="92333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5400" b="1" spc="50" dirty="0" smtClean="0">
                <a:ln w="11430"/>
                <a:solidFill>
                  <a:schemeClr val="accent3">
                    <a:lumMod val="50000"/>
                  </a:schemeClr>
                </a:solidFill>
                <a:effectLst>
                  <a:outerShdw blurRad="76200" dist="50800" dir="5400000" algn="tl" rotWithShape="0">
                    <a:srgbClr val="000000">
                      <a:alpha val="65000"/>
                    </a:srgbClr>
                  </a:outerShdw>
                </a:effectLst>
                <a:sym typeface="Symbol"/>
              </a:rPr>
              <a:t></a:t>
            </a:r>
            <a:r>
              <a:rPr lang="en-US" sz="5400" b="1" spc="50" dirty="0" smtClean="0">
                <a:ln w="11430"/>
                <a:solidFill>
                  <a:schemeClr val="accent3">
                    <a:lumMod val="50000"/>
                  </a:schemeClr>
                </a:solidFill>
                <a:effectLst>
                  <a:outerShdw blurRad="76200" dist="50800" dir="5400000" algn="tl" rotWithShape="0">
                    <a:srgbClr val="000000">
                      <a:alpha val="65000"/>
                    </a:srgbClr>
                  </a:outerShdw>
                </a:effectLst>
                <a:sym typeface="Wingdings"/>
              </a:rPr>
              <a:t></a:t>
            </a:r>
            <a:endParaRPr lang="en-US" sz="5400" b="1" spc="50" dirty="0">
              <a:ln w="11430"/>
              <a:solidFill>
                <a:schemeClr val="accent3">
                  <a:lumMod val="50000"/>
                </a:schemeClr>
              </a:solidFill>
              <a:effectLst>
                <a:outerShdw blurRad="76200" dist="50800" dir="5400000" algn="tl" rotWithShape="0">
                  <a:srgbClr val="000000">
                    <a:alpha val="65000"/>
                  </a:srgbClr>
                </a:outerShdw>
              </a:effectLst>
            </a:endParaRPr>
          </a:p>
        </p:txBody>
      </p:sp>
      <p:sp>
        <p:nvSpPr>
          <p:cNvPr id="7" name="TextBox 6"/>
          <p:cNvSpPr txBox="1"/>
          <p:nvPr/>
        </p:nvSpPr>
        <p:spPr>
          <a:xfrm>
            <a:off x="7239000" y="4419600"/>
            <a:ext cx="1066800" cy="92333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5400" b="1" spc="50" dirty="0" smtClean="0">
                <a:ln w="11430"/>
                <a:solidFill>
                  <a:schemeClr val="accent3">
                    <a:lumMod val="50000"/>
                  </a:schemeClr>
                </a:solidFill>
                <a:effectLst>
                  <a:outerShdw blurRad="76200" dist="50800" dir="5400000" algn="tl" rotWithShape="0">
                    <a:srgbClr val="000000">
                      <a:alpha val="65000"/>
                    </a:srgbClr>
                  </a:outerShdw>
                </a:effectLst>
                <a:sym typeface="Symbol"/>
              </a:rPr>
              <a:t></a:t>
            </a:r>
            <a:r>
              <a:rPr lang="en-US" sz="5400" b="1" spc="50" dirty="0" smtClean="0">
                <a:ln w="11430"/>
                <a:solidFill>
                  <a:schemeClr val="accent3">
                    <a:lumMod val="50000"/>
                  </a:schemeClr>
                </a:solidFill>
                <a:effectLst>
                  <a:outerShdw blurRad="76200" dist="50800" dir="5400000" algn="tl" rotWithShape="0">
                    <a:srgbClr val="000000">
                      <a:alpha val="65000"/>
                    </a:srgbClr>
                  </a:outerShdw>
                </a:effectLst>
                <a:sym typeface="Wingdings"/>
              </a:rPr>
              <a:t></a:t>
            </a:r>
            <a:endParaRPr lang="en-US" sz="5400" b="1" spc="50" dirty="0">
              <a:ln w="11430"/>
              <a:solidFill>
                <a:schemeClr val="accent3">
                  <a:lumMod val="50000"/>
                </a:schemeClr>
              </a:solidFill>
              <a:effectLst>
                <a:outerShdw blurRad="76200" dist="50800" dir="5400000" algn="tl" rotWithShape="0">
                  <a:srgbClr val="000000">
                    <a:alpha val="65000"/>
                  </a:srgbClr>
                </a:outerShdw>
              </a:effectLst>
            </a:endParaRPr>
          </a:p>
        </p:txBody>
      </p:sp>
      <p:sp>
        <p:nvSpPr>
          <p:cNvPr id="8" name="TextBox 7"/>
          <p:cNvSpPr txBox="1"/>
          <p:nvPr/>
        </p:nvSpPr>
        <p:spPr>
          <a:xfrm>
            <a:off x="6629400" y="5562600"/>
            <a:ext cx="1066800" cy="92333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5400" b="1" spc="50" dirty="0" smtClean="0">
                <a:ln w="11430"/>
                <a:solidFill>
                  <a:schemeClr val="accent3">
                    <a:lumMod val="50000"/>
                  </a:schemeClr>
                </a:solidFill>
                <a:effectLst>
                  <a:outerShdw blurRad="76200" dist="50800" dir="5400000" algn="tl" rotWithShape="0">
                    <a:srgbClr val="000000">
                      <a:alpha val="65000"/>
                    </a:srgbClr>
                  </a:outerShdw>
                </a:effectLst>
                <a:sym typeface="Symbol"/>
              </a:rPr>
              <a:t></a:t>
            </a:r>
            <a:r>
              <a:rPr lang="en-US" sz="5400" b="1" spc="50" dirty="0" smtClean="0">
                <a:ln w="11430"/>
                <a:solidFill>
                  <a:schemeClr val="accent3">
                    <a:lumMod val="50000"/>
                  </a:schemeClr>
                </a:solidFill>
                <a:effectLst>
                  <a:outerShdw blurRad="76200" dist="50800" dir="5400000" algn="tl" rotWithShape="0">
                    <a:srgbClr val="000000">
                      <a:alpha val="65000"/>
                    </a:srgbClr>
                  </a:outerShdw>
                </a:effectLst>
                <a:sym typeface="Wingdings"/>
              </a:rPr>
              <a:t></a:t>
            </a:r>
            <a:endParaRPr lang="en-US" sz="5400" b="1" spc="50" dirty="0">
              <a:ln w="11430"/>
              <a:solidFill>
                <a:schemeClr val="accent3">
                  <a:lumMod val="50000"/>
                </a:schemeClr>
              </a:soli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2398406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smtClean="0"/>
              <a:t>Sprinkler Heads</a:t>
            </a:r>
          </a:p>
        </p:txBody>
      </p:sp>
      <p:pic>
        <p:nvPicPr>
          <p:cNvPr id="57347" name="Picture 3" descr="sprinkler-head"/>
          <p:cNvPicPr>
            <a:picLocks noChangeAspect="1" noChangeArrowheads="1"/>
          </p:cNvPicPr>
          <p:nvPr/>
        </p:nvPicPr>
        <p:blipFill>
          <a:blip r:embed="rId2" cstate="print"/>
          <a:srcRect/>
          <a:stretch>
            <a:fillRect/>
          </a:stretch>
        </p:blipFill>
        <p:spPr bwMode="auto">
          <a:xfrm>
            <a:off x="228600" y="1295400"/>
            <a:ext cx="3990304" cy="5029200"/>
          </a:xfrm>
          <a:prstGeom prst="rect">
            <a:avLst/>
          </a:prstGeom>
          <a:noFill/>
          <a:ln w="9525">
            <a:noFill/>
            <a:miter lim="800000"/>
            <a:headEnd/>
            <a:tailEnd/>
          </a:ln>
        </p:spPr>
      </p:pic>
      <p:sp>
        <p:nvSpPr>
          <p:cNvPr id="57348" name="Text Box 4"/>
          <p:cNvSpPr txBox="1">
            <a:spLocks noChangeArrowheads="1"/>
          </p:cNvSpPr>
          <p:nvPr/>
        </p:nvSpPr>
        <p:spPr bwMode="auto">
          <a:xfrm>
            <a:off x="4937125" y="1636713"/>
            <a:ext cx="3978275" cy="366712"/>
          </a:xfrm>
          <a:prstGeom prst="rect">
            <a:avLst/>
          </a:prstGeom>
          <a:noFill/>
          <a:ln w="9525">
            <a:noFill/>
            <a:miter lim="800000"/>
            <a:headEnd/>
            <a:tailEnd/>
          </a:ln>
        </p:spPr>
        <p:txBody>
          <a:bodyPr>
            <a:spAutoFit/>
          </a:bodyPr>
          <a:lstStyle/>
          <a:p>
            <a:pPr algn="l"/>
            <a:endParaRPr lang="en-US"/>
          </a:p>
        </p:txBody>
      </p:sp>
      <p:sp>
        <p:nvSpPr>
          <p:cNvPr id="57349" name="Text Box 5"/>
          <p:cNvSpPr txBox="1">
            <a:spLocks noChangeArrowheads="1"/>
          </p:cNvSpPr>
          <p:nvPr/>
        </p:nvSpPr>
        <p:spPr bwMode="auto">
          <a:xfrm>
            <a:off x="4724400" y="1143000"/>
            <a:ext cx="4130675" cy="366713"/>
          </a:xfrm>
          <a:prstGeom prst="rect">
            <a:avLst/>
          </a:prstGeom>
          <a:noFill/>
          <a:ln w="9525">
            <a:noFill/>
            <a:miter lim="800000"/>
            <a:headEnd/>
            <a:tailEnd/>
          </a:ln>
        </p:spPr>
        <p:txBody>
          <a:bodyPr>
            <a:spAutoFit/>
          </a:bodyPr>
          <a:lstStyle/>
          <a:p>
            <a:pPr algn="l"/>
            <a:endParaRPr lang="en-US"/>
          </a:p>
        </p:txBody>
      </p:sp>
      <p:sp>
        <p:nvSpPr>
          <p:cNvPr id="57350" name="Text Box 6"/>
          <p:cNvSpPr txBox="1">
            <a:spLocks noChangeArrowheads="1"/>
          </p:cNvSpPr>
          <p:nvPr/>
        </p:nvSpPr>
        <p:spPr bwMode="auto">
          <a:xfrm>
            <a:off x="4495800" y="1676400"/>
            <a:ext cx="4191000" cy="4708981"/>
          </a:xfrm>
          <a:prstGeom prst="rect">
            <a:avLst/>
          </a:prstGeom>
          <a:noFill/>
          <a:ln w="9525">
            <a:noFill/>
            <a:miter lim="800000"/>
            <a:headEnd/>
            <a:tailEnd/>
          </a:ln>
        </p:spPr>
        <p:txBody>
          <a:bodyPr wrap="square">
            <a:spAutoFit/>
          </a:bodyPr>
          <a:lstStyle/>
          <a:p>
            <a:pPr algn="l">
              <a:spcBef>
                <a:spcPct val="50000"/>
              </a:spcBef>
            </a:pPr>
            <a:r>
              <a:rPr lang="en-US" sz="2400" dirty="0">
                <a:latin typeface="+mj-lt"/>
              </a:rPr>
              <a:t>The </a:t>
            </a:r>
            <a:r>
              <a:rPr lang="en-US" sz="2400" i="1" dirty="0" smtClean="0">
                <a:latin typeface="+mj-lt"/>
              </a:rPr>
              <a:t>thermal linkage </a:t>
            </a:r>
            <a:r>
              <a:rPr lang="en-US" sz="2400" dirty="0">
                <a:latin typeface="+mj-lt"/>
              </a:rPr>
              <a:t>is often a small glass tube with colored liquid that is designed to shatter at a fixed temperature.</a:t>
            </a:r>
          </a:p>
          <a:p>
            <a:pPr algn="l">
              <a:spcBef>
                <a:spcPct val="50000"/>
              </a:spcBef>
            </a:pPr>
            <a:r>
              <a:rPr lang="en-US" sz="2400" dirty="0">
                <a:latin typeface="+mj-lt"/>
              </a:rPr>
              <a:t>The fire will heat the Thermal Linkage to its break point, at which point the water in the pipe will flow freely through the opening at a high pressure. The pressure of the water causes it to spread in a wide area when it hits the deflector </a:t>
            </a:r>
          </a:p>
        </p:txBody>
      </p:sp>
    </p:spTree>
    <p:extLst>
      <p:ext uri="{BB962C8B-B14F-4D97-AF65-F5344CB8AC3E}">
        <p14:creationId xmlns:p14="http://schemas.microsoft.com/office/powerpoint/2010/main" val="401968363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2" name="Picture 4" descr="wetpipe"/>
          <p:cNvPicPr>
            <a:picLocks noChangeAspect="1" noChangeArrowheads="1"/>
          </p:cNvPicPr>
          <p:nvPr/>
        </p:nvPicPr>
        <p:blipFill>
          <a:blip r:embed="rId2" cstate="print"/>
          <a:srcRect/>
          <a:stretch>
            <a:fillRect/>
          </a:stretch>
        </p:blipFill>
        <p:spPr bwMode="auto">
          <a:xfrm>
            <a:off x="381000" y="3200400"/>
            <a:ext cx="8305800" cy="2384425"/>
          </a:xfrm>
          <a:prstGeom prst="rect">
            <a:avLst/>
          </a:prstGeom>
          <a:noFill/>
          <a:ln w="9525">
            <a:noFill/>
            <a:miter lim="800000"/>
            <a:headEnd/>
            <a:tailEnd/>
          </a:ln>
        </p:spPr>
      </p:pic>
      <p:sp>
        <p:nvSpPr>
          <p:cNvPr id="58370" name="Rectangle 2"/>
          <p:cNvSpPr>
            <a:spLocks noGrp="1" noChangeArrowheads="1"/>
          </p:cNvSpPr>
          <p:nvPr>
            <p:ph type="title"/>
          </p:nvPr>
        </p:nvSpPr>
        <p:spPr/>
        <p:txBody>
          <a:bodyPr/>
          <a:lstStyle/>
          <a:p>
            <a:r>
              <a:rPr lang="en-US" smtClean="0"/>
              <a:t>Automatic fire suppression</a:t>
            </a:r>
          </a:p>
        </p:txBody>
      </p:sp>
      <p:sp>
        <p:nvSpPr>
          <p:cNvPr id="58371" name="Rectangle 3"/>
          <p:cNvSpPr>
            <a:spLocks noGrp="1" noChangeArrowheads="1"/>
          </p:cNvSpPr>
          <p:nvPr>
            <p:ph idx="1"/>
          </p:nvPr>
        </p:nvSpPr>
        <p:spPr/>
        <p:txBody>
          <a:bodyPr>
            <a:normAutofit lnSpcReduction="10000"/>
          </a:bodyPr>
          <a:lstStyle/>
          <a:p>
            <a:pPr>
              <a:buNone/>
            </a:pPr>
            <a:r>
              <a:rPr lang="en-US" sz="2800" dirty="0" smtClean="0"/>
              <a:t>Sprinklers – </a:t>
            </a:r>
          </a:p>
          <a:p>
            <a:r>
              <a:rPr lang="en-US" sz="2800" dirty="0" smtClean="0"/>
              <a:t>Wet Pipe – high pressure water in pipe directly above sprinkler heads</a:t>
            </a:r>
          </a:p>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400" dirty="0" smtClean="0"/>
          </a:p>
          <a:p>
            <a:endParaRPr lang="en-US" sz="2400" dirty="0" smtClean="0"/>
          </a:p>
          <a:p>
            <a:r>
              <a:rPr lang="en-US" sz="2400" dirty="0" smtClean="0"/>
              <a:t>Deluge – Type of wet pipe with a high volume of water dispersal, not used for data centers.</a:t>
            </a:r>
          </a:p>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dirty="0" smtClean="0"/>
          </a:p>
          <a:p>
            <a:endParaRPr lang="en-US" dirty="0" smtClean="0"/>
          </a:p>
        </p:txBody>
      </p:sp>
      <p:sp>
        <p:nvSpPr>
          <p:cNvPr id="58373" name="Text Box 5"/>
          <p:cNvSpPr txBox="1">
            <a:spLocks noChangeArrowheads="1"/>
          </p:cNvSpPr>
          <p:nvPr/>
        </p:nvSpPr>
        <p:spPr bwMode="auto">
          <a:xfrm>
            <a:off x="304800" y="5715000"/>
            <a:ext cx="8534400" cy="400110"/>
          </a:xfrm>
          <a:prstGeom prst="rect">
            <a:avLst/>
          </a:prstGeom>
          <a:noFill/>
          <a:ln w="9525">
            <a:noFill/>
            <a:miter lim="800000"/>
            <a:headEnd/>
            <a:tailEnd/>
          </a:ln>
        </p:spPr>
        <p:txBody>
          <a:bodyPr>
            <a:spAutoFit/>
          </a:bodyPr>
          <a:lstStyle/>
          <a:p>
            <a:pPr algn="l">
              <a:spcBef>
                <a:spcPct val="20000"/>
              </a:spcBef>
            </a:pPr>
            <a:endParaRPr lang="en-US" sz="2000" dirty="0"/>
          </a:p>
        </p:txBody>
      </p:sp>
    </p:spTree>
    <p:extLst>
      <p:ext uri="{BB962C8B-B14F-4D97-AF65-F5344CB8AC3E}">
        <p14:creationId xmlns:p14="http://schemas.microsoft.com/office/powerpoint/2010/main" val="303090415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smtClean="0"/>
              <a:t>Automatic fire suppression</a:t>
            </a:r>
          </a:p>
        </p:txBody>
      </p:sp>
      <p:sp>
        <p:nvSpPr>
          <p:cNvPr id="59395" name="Rectangle 3"/>
          <p:cNvSpPr>
            <a:spLocks noGrp="1" noChangeArrowheads="1"/>
          </p:cNvSpPr>
          <p:nvPr>
            <p:ph idx="1"/>
          </p:nvPr>
        </p:nvSpPr>
        <p:spPr/>
        <p:txBody>
          <a:bodyPr/>
          <a:lstStyle/>
          <a:p>
            <a:r>
              <a:rPr lang="en-US" sz="2800" dirty="0" smtClean="0"/>
              <a:t>Dry Pipe – Air in pipe overhead, water in reservoir. Used where freezing temperatures may occur*.</a:t>
            </a:r>
          </a:p>
        </p:txBody>
      </p:sp>
      <p:pic>
        <p:nvPicPr>
          <p:cNvPr id="59396" name="Picture 4" descr="dry-pipe"/>
          <p:cNvPicPr>
            <a:picLocks noChangeAspect="1" noChangeArrowheads="1"/>
          </p:cNvPicPr>
          <p:nvPr/>
        </p:nvPicPr>
        <p:blipFill>
          <a:blip r:embed="rId2" cstate="print"/>
          <a:srcRect/>
          <a:stretch>
            <a:fillRect/>
          </a:stretch>
        </p:blipFill>
        <p:spPr bwMode="auto">
          <a:xfrm>
            <a:off x="533400" y="2819400"/>
            <a:ext cx="8001000" cy="3740150"/>
          </a:xfrm>
          <a:prstGeom prst="rect">
            <a:avLst/>
          </a:prstGeom>
          <a:noFill/>
          <a:ln w="9525">
            <a:noFill/>
            <a:miter lim="800000"/>
            <a:headEnd/>
            <a:tailEnd/>
          </a:ln>
        </p:spPr>
      </p:pic>
    </p:spTree>
    <p:extLst>
      <p:ext uri="{BB962C8B-B14F-4D97-AF65-F5344CB8AC3E}">
        <p14:creationId xmlns:p14="http://schemas.microsoft.com/office/powerpoint/2010/main" val="157979811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smtClean="0"/>
              <a:t>Automatic fire suppression</a:t>
            </a:r>
          </a:p>
        </p:txBody>
      </p:sp>
      <p:sp>
        <p:nvSpPr>
          <p:cNvPr id="60419" name="Rectangle 3"/>
          <p:cNvSpPr>
            <a:spLocks noGrp="1" noChangeArrowheads="1"/>
          </p:cNvSpPr>
          <p:nvPr>
            <p:ph idx="1"/>
          </p:nvPr>
        </p:nvSpPr>
        <p:spPr/>
        <p:txBody>
          <a:bodyPr/>
          <a:lstStyle/>
          <a:p>
            <a:r>
              <a:rPr lang="en-US" sz="2800" dirty="0" smtClean="0"/>
              <a:t>Pre action – like dry pipe but water is released / primed by an independent sensor </a:t>
            </a:r>
          </a:p>
          <a:p>
            <a:endParaRPr lang="en-US" dirty="0" smtClean="0"/>
          </a:p>
        </p:txBody>
      </p:sp>
      <p:pic>
        <p:nvPicPr>
          <p:cNvPr id="60420" name="Picture 4" descr="dry-pipe"/>
          <p:cNvPicPr>
            <a:picLocks noChangeAspect="1" noChangeArrowheads="1"/>
          </p:cNvPicPr>
          <p:nvPr/>
        </p:nvPicPr>
        <p:blipFill>
          <a:blip r:embed="rId2" cstate="print"/>
          <a:srcRect/>
          <a:stretch>
            <a:fillRect/>
          </a:stretch>
        </p:blipFill>
        <p:spPr bwMode="auto">
          <a:xfrm>
            <a:off x="381000" y="2697677"/>
            <a:ext cx="8229600" cy="3847586"/>
          </a:xfrm>
          <a:prstGeom prst="rect">
            <a:avLst/>
          </a:prstGeom>
          <a:noFill/>
          <a:ln w="9525">
            <a:noFill/>
            <a:miter lim="800000"/>
            <a:headEnd/>
            <a:tailEnd/>
          </a:ln>
        </p:spPr>
      </p:pic>
    </p:spTree>
    <p:extLst>
      <p:ext uri="{BB962C8B-B14F-4D97-AF65-F5344CB8AC3E}">
        <p14:creationId xmlns:p14="http://schemas.microsoft.com/office/powerpoint/2010/main" val="186046321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smtClean="0"/>
              <a:t>Fire random tidbit</a:t>
            </a:r>
          </a:p>
        </p:txBody>
      </p:sp>
      <p:sp>
        <p:nvSpPr>
          <p:cNvPr id="61443" name="Rectangle 3"/>
          <p:cNvSpPr>
            <a:spLocks noGrp="1" noChangeArrowheads="1"/>
          </p:cNvSpPr>
          <p:nvPr>
            <p:ph idx="1"/>
          </p:nvPr>
        </p:nvSpPr>
        <p:spPr/>
        <p:txBody>
          <a:bodyPr>
            <a:normAutofit/>
          </a:bodyPr>
          <a:lstStyle/>
          <a:p>
            <a:r>
              <a:rPr lang="en-US" dirty="0" smtClean="0"/>
              <a:t>Plenum – The crawlspace above a ceiling or below the floor.</a:t>
            </a:r>
          </a:p>
          <a:p>
            <a:pPr lvl="1"/>
            <a:r>
              <a:rPr lang="en-US" dirty="0" smtClean="0"/>
              <a:t>Know the term</a:t>
            </a:r>
          </a:p>
          <a:p>
            <a:pPr lvl="1"/>
            <a:r>
              <a:rPr lang="en-US" dirty="0" smtClean="0"/>
              <a:t>Cables run in the Plenum areas MUST be </a:t>
            </a:r>
            <a:r>
              <a:rPr lang="en-US" i="1" dirty="0" smtClean="0"/>
              <a:t>plenum</a:t>
            </a:r>
            <a:r>
              <a:rPr lang="en-US" b="1" i="1" dirty="0" smtClean="0"/>
              <a:t> </a:t>
            </a:r>
            <a:r>
              <a:rPr lang="en-US" i="1" dirty="0" smtClean="0"/>
              <a:t>cable </a:t>
            </a:r>
            <a:r>
              <a:rPr lang="en-US" dirty="0" smtClean="0"/>
              <a:t>which gives off less toxic fumes when burning.</a:t>
            </a:r>
          </a:p>
          <a:p>
            <a:endParaRPr lang="en-US" dirty="0" smtClean="0"/>
          </a:p>
          <a:p>
            <a:endParaRPr lang="en-US" dirty="0" smtClean="0"/>
          </a:p>
        </p:txBody>
      </p:sp>
    </p:spTree>
    <p:extLst>
      <p:ext uri="{BB962C8B-B14F-4D97-AF65-F5344CB8AC3E}">
        <p14:creationId xmlns:p14="http://schemas.microsoft.com/office/powerpoint/2010/main" val="156821929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smtClean="0"/>
              <a:t>Plenum</a:t>
            </a:r>
          </a:p>
        </p:txBody>
      </p:sp>
      <p:pic>
        <p:nvPicPr>
          <p:cNvPr id="62467" name="Picture 4" descr="plenum"/>
          <p:cNvPicPr>
            <a:picLocks noChangeAspect="1" noChangeArrowheads="1"/>
          </p:cNvPicPr>
          <p:nvPr/>
        </p:nvPicPr>
        <p:blipFill>
          <a:blip r:embed="rId2" cstate="print"/>
          <a:srcRect/>
          <a:stretch>
            <a:fillRect/>
          </a:stretch>
        </p:blipFill>
        <p:spPr bwMode="auto">
          <a:xfrm>
            <a:off x="762000" y="1562199"/>
            <a:ext cx="6858000" cy="5144987"/>
          </a:xfrm>
          <a:prstGeom prst="rect">
            <a:avLst/>
          </a:prstGeom>
          <a:noFill/>
          <a:ln w="9525">
            <a:noFill/>
            <a:miter lim="800000"/>
            <a:headEnd/>
            <a:tailEnd/>
          </a:ln>
        </p:spPr>
      </p:pic>
    </p:spTree>
    <p:extLst>
      <p:ext uri="{BB962C8B-B14F-4D97-AF65-F5344CB8AC3E}">
        <p14:creationId xmlns:p14="http://schemas.microsoft.com/office/powerpoint/2010/main" val="240900803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smtClean="0"/>
              <a:t>Perimeter security</a:t>
            </a:r>
          </a:p>
        </p:txBody>
      </p:sp>
      <p:sp>
        <p:nvSpPr>
          <p:cNvPr id="63491" name="Rectangle 3"/>
          <p:cNvSpPr>
            <a:spLocks noGrp="1" noChangeArrowheads="1"/>
          </p:cNvSpPr>
          <p:nvPr>
            <p:ph idx="1"/>
          </p:nvPr>
        </p:nvSpPr>
        <p:spPr/>
        <p:txBody>
          <a:bodyPr>
            <a:normAutofit fontScale="77500" lnSpcReduction="20000"/>
          </a:bodyPr>
          <a:lstStyle/>
          <a:p>
            <a:pPr>
              <a:buNone/>
            </a:pPr>
            <a:r>
              <a:rPr lang="en-US" dirty="0" smtClean="0"/>
              <a:t>Perimeter security is concerned with protecting the outside of your facility. Ensuring that there is no un-authorized physical access. Perimeter security can implement multiple controls to keep the facility secure</a:t>
            </a:r>
          </a:p>
          <a:p>
            <a:pPr>
              <a:buNone/>
            </a:pPr>
            <a:endParaRPr lang="en-US" dirty="0" smtClean="0"/>
          </a:p>
          <a:p>
            <a:pPr>
              <a:buNone/>
            </a:pPr>
            <a:r>
              <a:rPr lang="en-US" dirty="0" smtClean="0"/>
              <a:t>Some controls that are used that we will look at are</a:t>
            </a:r>
          </a:p>
          <a:p>
            <a:r>
              <a:rPr lang="en-US" dirty="0" smtClean="0"/>
              <a:t>Locks</a:t>
            </a:r>
          </a:p>
          <a:p>
            <a:r>
              <a:rPr lang="en-US" dirty="0" smtClean="0"/>
              <a:t>Personnel access controls</a:t>
            </a:r>
          </a:p>
          <a:p>
            <a:r>
              <a:rPr lang="en-US" dirty="0" smtClean="0"/>
              <a:t>Fencing</a:t>
            </a:r>
          </a:p>
          <a:p>
            <a:r>
              <a:rPr lang="en-US" dirty="0" smtClean="0"/>
              <a:t>Lighting</a:t>
            </a:r>
          </a:p>
          <a:p>
            <a:r>
              <a:rPr lang="en-US" dirty="0" smtClean="0"/>
              <a:t>Bollards</a:t>
            </a:r>
          </a:p>
          <a:p>
            <a:r>
              <a:rPr lang="en-US" dirty="0" smtClean="0"/>
              <a:t>Surveillance devices</a:t>
            </a:r>
          </a:p>
          <a:p>
            <a:r>
              <a:rPr lang="en-US" dirty="0" smtClean="0"/>
              <a:t>Intrusion detection systems</a:t>
            </a:r>
          </a:p>
          <a:p>
            <a:r>
              <a:rPr lang="en-US" dirty="0" smtClean="0"/>
              <a:t>Guard dogs</a:t>
            </a:r>
          </a:p>
        </p:txBody>
      </p:sp>
    </p:spTree>
    <p:extLst>
      <p:ext uri="{BB962C8B-B14F-4D97-AF65-F5344CB8AC3E}">
        <p14:creationId xmlns:p14="http://schemas.microsoft.com/office/powerpoint/2010/main" val="250608812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smtClean="0"/>
              <a:t>Perimeter Security</a:t>
            </a:r>
          </a:p>
        </p:txBody>
      </p:sp>
      <p:sp>
        <p:nvSpPr>
          <p:cNvPr id="64515" name="Rectangle 3"/>
          <p:cNvSpPr>
            <a:spLocks noGrp="1" noChangeArrowheads="1"/>
          </p:cNvSpPr>
          <p:nvPr>
            <p:ph idx="1"/>
          </p:nvPr>
        </p:nvSpPr>
        <p:spPr/>
        <p:txBody>
          <a:bodyPr/>
          <a:lstStyle/>
          <a:p>
            <a:pPr>
              <a:buNone/>
            </a:pPr>
            <a:r>
              <a:rPr lang="en-US" dirty="0" smtClean="0"/>
              <a:t>Locks – purpose of locks is to DELAY* intruders, until they can be detected and apprehended. There are multiple types of locks that we will talk about</a:t>
            </a:r>
          </a:p>
          <a:p>
            <a:r>
              <a:rPr lang="en-US" dirty="0" smtClean="0"/>
              <a:t>Mechanical</a:t>
            </a:r>
          </a:p>
          <a:p>
            <a:r>
              <a:rPr lang="en-US" dirty="0" smtClean="0"/>
              <a:t>Combination locks</a:t>
            </a:r>
          </a:p>
          <a:p>
            <a:r>
              <a:rPr lang="en-US" dirty="0" smtClean="0"/>
              <a:t>Cipher locks</a:t>
            </a:r>
          </a:p>
          <a:p>
            <a:endParaRPr lang="en-US" dirty="0" smtClean="0"/>
          </a:p>
        </p:txBody>
      </p:sp>
    </p:spTree>
    <p:extLst>
      <p:ext uri="{BB962C8B-B14F-4D97-AF65-F5344CB8AC3E}">
        <p14:creationId xmlns:p14="http://schemas.microsoft.com/office/powerpoint/2010/main" val="302408378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smtClean="0"/>
              <a:t>Locks</a:t>
            </a:r>
          </a:p>
        </p:txBody>
      </p:sp>
      <p:sp>
        <p:nvSpPr>
          <p:cNvPr id="65539" name="Rectangle 3"/>
          <p:cNvSpPr>
            <a:spLocks noGrp="1" noChangeArrowheads="1"/>
          </p:cNvSpPr>
          <p:nvPr>
            <p:ph idx="1"/>
          </p:nvPr>
        </p:nvSpPr>
        <p:spPr/>
        <p:txBody>
          <a:bodyPr/>
          <a:lstStyle/>
          <a:p>
            <a:r>
              <a:rPr lang="en-US" dirty="0" smtClean="0"/>
              <a:t>Mechanical – use a physical key (Warded lock or tumbler)</a:t>
            </a:r>
          </a:p>
          <a:p>
            <a:pPr lvl="1"/>
            <a:r>
              <a:rPr lang="en-US" dirty="0" smtClean="0"/>
              <a:t>Warded lock – old doors, basic padlock, cheap (image)</a:t>
            </a:r>
          </a:p>
          <a:p>
            <a:r>
              <a:rPr lang="en-US" dirty="0" smtClean="0"/>
              <a:t>Tumbler lock – more pieces that a warded lock, key fits into a cylinder which moved the metal pieces such that the bolt can slide into the locked and unlocked position.</a:t>
            </a:r>
          </a:p>
          <a:p>
            <a:pPr lvl="1"/>
            <a:r>
              <a:rPr lang="en-US" dirty="0" smtClean="0"/>
              <a:t>Pin tumbler – uses pins</a:t>
            </a:r>
          </a:p>
          <a:p>
            <a:pPr lvl="1"/>
            <a:r>
              <a:rPr lang="en-US" dirty="0" smtClean="0"/>
              <a:t>Wafer – uses wafer (not very secure)</a:t>
            </a:r>
          </a:p>
        </p:txBody>
      </p:sp>
    </p:spTree>
    <p:extLst>
      <p:ext uri="{BB962C8B-B14F-4D97-AF65-F5344CB8AC3E}">
        <p14:creationId xmlns:p14="http://schemas.microsoft.com/office/powerpoint/2010/main" val="145149997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smtClean="0"/>
              <a:t>Warded Lock</a:t>
            </a:r>
          </a:p>
        </p:txBody>
      </p:sp>
      <p:pic>
        <p:nvPicPr>
          <p:cNvPr id="2050" name="Picture 2" descr="http://upload.wikimedia.org/wikipedia/commons/9/9b/Warded_lock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828800"/>
            <a:ext cx="4636508"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7850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Title 1"/>
          <p:cNvSpPr>
            <a:spLocks noGrp="1"/>
          </p:cNvSpPr>
          <p:nvPr>
            <p:ph type="title"/>
          </p:nvPr>
        </p:nvSpPr>
        <p:spPr/>
        <p:txBody>
          <a:bodyPr/>
          <a:lstStyle/>
          <a:p>
            <a:r>
              <a:rPr lang="en-US" smtClean="0"/>
              <a:t>Why Do We Care?</a:t>
            </a:r>
          </a:p>
        </p:txBody>
      </p:sp>
      <p:sp>
        <p:nvSpPr>
          <p:cNvPr id="59396" name="Subtitle 2"/>
          <p:cNvSpPr>
            <a:spLocks noGrp="1"/>
          </p:cNvSpPr>
          <p:nvPr>
            <p:ph type="body" idx="1"/>
          </p:nvPr>
        </p:nvSpPr>
        <p:spPr/>
        <p:txBody>
          <a:bodyPr/>
          <a:lstStyle/>
          <a:p>
            <a:r>
              <a:rPr lang="en-US" smtClean="0"/>
              <a:t>About: Information Security Management</a:t>
            </a:r>
          </a:p>
          <a:p>
            <a:r>
              <a:rPr lang="en-US" smtClean="0"/>
              <a:t>About: Information Risk Management</a:t>
            </a:r>
          </a:p>
        </p:txBody>
      </p:sp>
      <p:sp>
        <p:nvSpPr>
          <p:cNvPr id="59394" name="Slide Number Placeholder 5"/>
          <p:cNvSpPr>
            <a:spLocks noGrp="1"/>
          </p:cNvSpPr>
          <p:nvPr>
            <p:ph type="sldNum" sz="quarter" idx="4294967295"/>
          </p:nvPr>
        </p:nvSpPr>
        <p:spPr>
          <a:xfrm>
            <a:off x="8229600" y="6559971"/>
            <a:ext cx="762000" cy="263525"/>
          </a:xfrm>
          <a:prstGeom prst="rect">
            <a:avLst/>
          </a:prstGeom>
        </p:spPr>
        <p:txBody>
          <a:bodyPr/>
          <a:lstStyle/>
          <a:p>
            <a:fld id="{B0DCAB6B-0086-4A0D-B087-330B84784325}" type="slidenum">
              <a:rPr lang="en-US" smtClean="0"/>
              <a:pPr/>
              <a:t>15</a:t>
            </a:fld>
            <a:endParaRPr lang="en-US" smtClean="0"/>
          </a:p>
        </p:txBody>
      </p:sp>
    </p:spTree>
    <p:extLst>
      <p:ext uri="{BB962C8B-B14F-4D97-AF65-F5344CB8AC3E}">
        <p14:creationId xmlns:p14="http://schemas.microsoft.com/office/powerpoint/2010/main" val="127487540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dirty="0" smtClean="0"/>
              <a:t>Standard Tumbler Lock</a:t>
            </a:r>
          </a:p>
        </p:txBody>
      </p:sp>
      <p:pic>
        <p:nvPicPr>
          <p:cNvPr id="67587" name="Picture 3" descr="tumbler-lock"/>
          <p:cNvPicPr>
            <a:picLocks noChangeAspect="1" noChangeArrowheads="1"/>
          </p:cNvPicPr>
          <p:nvPr/>
        </p:nvPicPr>
        <p:blipFill>
          <a:blip r:embed="rId2" cstate="print"/>
          <a:srcRect/>
          <a:stretch>
            <a:fillRect/>
          </a:stretch>
        </p:blipFill>
        <p:spPr bwMode="auto">
          <a:xfrm>
            <a:off x="914400" y="1447800"/>
            <a:ext cx="6781800" cy="5086350"/>
          </a:xfrm>
          <a:prstGeom prst="rect">
            <a:avLst/>
          </a:prstGeom>
          <a:noFill/>
          <a:ln w="9525">
            <a:noFill/>
            <a:miter lim="800000"/>
            <a:headEnd/>
            <a:tailEnd/>
          </a:ln>
        </p:spPr>
      </p:pic>
    </p:spTree>
    <p:extLst>
      <p:ext uri="{BB962C8B-B14F-4D97-AF65-F5344CB8AC3E}">
        <p14:creationId xmlns:p14="http://schemas.microsoft.com/office/powerpoint/2010/main" val="115076813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151</a:t>
            </a:fld>
            <a:endParaRPr lang="en-US" dirty="0"/>
          </a:p>
        </p:txBody>
      </p:sp>
      <p:sp>
        <p:nvSpPr>
          <p:cNvPr id="3" name="Title 2"/>
          <p:cNvSpPr>
            <a:spLocks noGrp="1"/>
          </p:cNvSpPr>
          <p:nvPr>
            <p:ph type="title"/>
          </p:nvPr>
        </p:nvSpPr>
        <p:spPr/>
        <p:txBody>
          <a:bodyPr/>
          <a:lstStyle/>
          <a:p>
            <a:r>
              <a:rPr lang="en-US" dirty="0" smtClean="0"/>
              <a:t>Medco High Security Tumbler</a:t>
            </a:r>
            <a:endParaRPr lang="en-US" dirty="0"/>
          </a:p>
        </p:txBody>
      </p:sp>
      <p:pic>
        <p:nvPicPr>
          <p:cNvPr id="3074" name="Picture 2" descr="http://reedbrotherssecurity.com/web/wp-content/uploads/2011/03/Medeco-Reed-Brothers-Security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438400"/>
            <a:ext cx="5360274" cy="3886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mitchcapper.com/gallery/rcache/76b06f278e49530c3c630cda5b90b0c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95400"/>
            <a:ext cx="3276600" cy="3124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22367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smtClean="0"/>
              <a:t>Locks types (453)</a:t>
            </a:r>
          </a:p>
        </p:txBody>
      </p:sp>
      <p:sp>
        <p:nvSpPr>
          <p:cNvPr id="68611" name="Rectangle 3"/>
          <p:cNvSpPr>
            <a:spLocks noGrp="1" noChangeArrowheads="1"/>
          </p:cNvSpPr>
          <p:nvPr>
            <p:ph idx="1"/>
          </p:nvPr>
        </p:nvSpPr>
        <p:spPr/>
        <p:txBody>
          <a:bodyPr>
            <a:normAutofit/>
          </a:bodyPr>
          <a:lstStyle/>
          <a:p>
            <a:pPr>
              <a:buNone/>
            </a:pPr>
            <a:r>
              <a:rPr lang="en-US" dirty="0" smtClean="0"/>
              <a:t>There are different lock grades*</a:t>
            </a:r>
          </a:p>
          <a:p>
            <a:r>
              <a:rPr lang="en-US" dirty="0" smtClean="0"/>
              <a:t>Grade 1 – commercial</a:t>
            </a:r>
          </a:p>
          <a:p>
            <a:r>
              <a:rPr lang="en-US" dirty="0" smtClean="0"/>
              <a:t>Grade 2 – heavy duty residential, light commercial</a:t>
            </a:r>
          </a:p>
          <a:p>
            <a:r>
              <a:rPr lang="en-US" dirty="0" smtClean="0"/>
              <a:t>Grade 3 – residential throw away locks</a:t>
            </a:r>
          </a:p>
          <a:p>
            <a:endParaRPr lang="en-US" dirty="0" smtClean="0"/>
          </a:p>
          <a:p>
            <a:pPr>
              <a:buNone/>
            </a:pPr>
            <a:r>
              <a:rPr lang="en-US" dirty="0" smtClean="0"/>
              <a:t>There are also 3 cylinder categories</a:t>
            </a:r>
          </a:p>
          <a:p>
            <a:r>
              <a:rPr lang="en-US" dirty="0" smtClean="0"/>
              <a:t>Low – no pick or drill resistance provided</a:t>
            </a:r>
          </a:p>
          <a:p>
            <a:r>
              <a:rPr lang="en-US" dirty="0" smtClean="0"/>
              <a:t>Medium – a little pick resistance</a:t>
            </a:r>
          </a:p>
          <a:p>
            <a:r>
              <a:rPr lang="en-US" dirty="0" smtClean="0"/>
              <a:t>High – higher degree of pick resistance</a:t>
            </a:r>
          </a:p>
          <a:p>
            <a:endParaRPr lang="en-US" dirty="0" smtClean="0"/>
          </a:p>
        </p:txBody>
      </p:sp>
    </p:spTree>
    <p:extLst>
      <p:ext uri="{BB962C8B-B14F-4D97-AF65-F5344CB8AC3E}">
        <p14:creationId xmlns:p14="http://schemas.microsoft.com/office/powerpoint/2010/main" val="416001598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smtClean="0"/>
              <a:t>Attacks against key type locks</a:t>
            </a:r>
          </a:p>
        </p:txBody>
      </p:sp>
      <p:sp>
        <p:nvSpPr>
          <p:cNvPr id="69635" name="Rectangle 3"/>
          <p:cNvSpPr>
            <a:spLocks noGrp="1" noChangeArrowheads="1"/>
          </p:cNvSpPr>
          <p:nvPr>
            <p:ph idx="1"/>
          </p:nvPr>
        </p:nvSpPr>
        <p:spPr/>
        <p:txBody>
          <a:bodyPr/>
          <a:lstStyle/>
          <a:p>
            <a:r>
              <a:rPr lang="en-US" dirty="0" smtClean="0"/>
              <a:t>Tension wrench – shaped like an L and is used to apply tension to the cylinder, then use a pick to manipulate the individual pins*.</a:t>
            </a:r>
          </a:p>
          <a:p>
            <a:endParaRPr lang="en-US" dirty="0" smtClean="0"/>
          </a:p>
          <a:p>
            <a:r>
              <a:rPr lang="en-US" dirty="0" smtClean="0"/>
              <a:t>Pick – used in conjunction with a tension wrench to manipulate the pins into place so you can turn the cylinder*</a:t>
            </a:r>
          </a:p>
          <a:p>
            <a:endParaRPr lang="en-US" dirty="0" smtClean="0"/>
          </a:p>
          <a:p>
            <a:r>
              <a:rPr lang="en-US" dirty="0" smtClean="0"/>
              <a:t>Visualization next slide</a:t>
            </a:r>
          </a:p>
          <a:p>
            <a:endParaRPr lang="en-US" dirty="0" smtClean="0"/>
          </a:p>
        </p:txBody>
      </p:sp>
    </p:spTree>
    <p:extLst>
      <p:ext uri="{BB962C8B-B14F-4D97-AF65-F5344CB8AC3E}">
        <p14:creationId xmlns:p14="http://schemas.microsoft.com/office/powerpoint/2010/main" val="190312773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http://www.digital-voice-phone-recorders.com/locksmith_electric_lock_pick_ke100h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4495800"/>
            <a:ext cx="3558797" cy="1962150"/>
          </a:xfrm>
          <a:prstGeom prst="rect">
            <a:avLst/>
          </a:prstGeom>
          <a:noFill/>
          <a:extLst>
            <a:ext uri="{909E8E84-426E-40DD-AFC4-6F175D3DCCD1}">
              <a14:hiddenFill xmlns:a14="http://schemas.microsoft.com/office/drawing/2010/main">
                <a:solidFill>
                  <a:srgbClr val="FFFFFF"/>
                </a:solidFill>
              </a14:hiddenFill>
            </a:ext>
          </a:extLst>
        </p:spPr>
      </p:pic>
      <p:sp>
        <p:nvSpPr>
          <p:cNvPr id="70658" name="Rectangle 2"/>
          <p:cNvSpPr>
            <a:spLocks noGrp="1" noChangeArrowheads="1"/>
          </p:cNvSpPr>
          <p:nvPr>
            <p:ph type="title"/>
          </p:nvPr>
        </p:nvSpPr>
        <p:spPr/>
        <p:txBody>
          <a:bodyPr/>
          <a:lstStyle/>
          <a:p>
            <a:pPr eaLnBrk="1" hangingPunct="1"/>
            <a:r>
              <a:rPr lang="en-US" dirty="0" smtClean="0"/>
              <a:t>Lock Picking and </a:t>
            </a:r>
            <a:r>
              <a:rPr lang="en-US" dirty="0" err="1" smtClean="0"/>
              <a:t>Bumpkey</a:t>
            </a:r>
            <a:endParaRPr lang="en-US" dirty="0" smtClean="0"/>
          </a:p>
        </p:txBody>
      </p:sp>
      <p:pic>
        <p:nvPicPr>
          <p:cNvPr id="70659" name="Picture 3" descr="lockpick"/>
          <p:cNvPicPr>
            <a:picLocks noChangeAspect="1" noChangeArrowheads="1"/>
          </p:cNvPicPr>
          <p:nvPr/>
        </p:nvPicPr>
        <p:blipFill>
          <a:blip r:embed="rId3" cstate="print"/>
          <a:srcRect/>
          <a:stretch>
            <a:fillRect/>
          </a:stretch>
        </p:blipFill>
        <p:spPr bwMode="auto">
          <a:xfrm>
            <a:off x="2971800" y="1251857"/>
            <a:ext cx="6149597" cy="3472543"/>
          </a:xfrm>
          <a:prstGeom prst="rect">
            <a:avLst/>
          </a:prstGeom>
          <a:noFill/>
          <a:ln w="9525">
            <a:noFill/>
            <a:miter lim="800000"/>
            <a:headEnd/>
            <a:tailEnd/>
          </a:ln>
        </p:spPr>
      </p:pic>
      <p:pic>
        <p:nvPicPr>
          <p:cNvPr id="4098" name="Picture 2" descr="http://www.lockpicks.com/ProductImages/C-301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38" y="1251857"/>
            <a:ext cx="2914262" cy="25165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devonlocks.com/lock-picking/images/LAT-17-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38" y="3733800"/>
            <a:ext cx="3276600" cy="27241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lockbumping.org/images/schlage-bump-key.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121" y="4076700"/>
            <a:ext cx="23812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90219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smtClean="0"/>
              <a:t>Locks</a:t>
            </a:r>
          </a:p>
        </p:txBody>
      </p:sp>
      <p:sp>
        <p:nvSpPr>
          <p:cNvPr id="71683" name="Rectangle 3"/>
          <p:cNvSpPr>
            <a:spLocks noGrp="1" noChangeArrowheads="1"/>
          </p:cNvSpPr>
          <p:nvPr>
            <p:ph idx="1"/>
          </p:nvPr>
        </p:nvSpPr>
        <p:spPr>
          <a:xfrm>
            <a:off x="152400" y="1447800"/>
            <a:ext cx="8839200" cy="5181600"/>
          </a:xfrm>
        </p:spPr>
        <p:txBody>
          <a:bodyPr/>
          <a:lstStyle/>
          <a:p>
            <a:pPr eaLnBrk="1" hangingPunct="1"/>
            <a:r>
              <a:rPr lang="en-US" smtClean="0"/>
              <a:t>Combination locks – rather than use a key, turn </a:t>
            </a:r>
          </a:p>
          <a:p>
            <a:pPr lvl="1" eaLnBrk="1" hangingPunct="1">
              <a:buFontTx/>
              <a:buNone/>
            </a:pPr>
            <a:endParaRPr lang="en-US" smtClean="0"/>
          </a:p>
          <a:p>
            <a:pPr lvl="1" eaLnBrk="1" hangingPunct="1">
              <a:buFontTx/>
              <a:buNone/>
            </a:pPr>
            <a:endParaRPr lang="en-US" smtClean="0"/>
          </a:p>
        </p:txBody>
      </p:sp>
      <p:pic>
        <p:nvPicPr>
          <p:cNvPr id="71684" name="Picture 4" descr="combination"/>
          <p:cNvPicPr>
            <a:picLocks noChangeAspect="1" noChangeArrowheads="1"/>
          </p:cNvPicPr>
          <p:nvPr/>
        </p:nvPicPr>
        <p:blipFill>
          <a:blip r:embed="rId2" cstate="print"/>
          <a:srcRect/>
          <a:stretch>
            <a:fillRect/>
          </a:stretch>
        </p:blipFill>
        <p:spPr bwMode="auto">
          <a:xfrm>
            <a:off x="2209800" y="1981200"/>
            <a:ext cx="4343400" cy="4343400"/>
          </a:xfrm>
          <a:prstGeom prst="rect">
            <a:avLst/>
          </a:prstGeom>
          <a:noFill/>
          <a:ln w="9525">
            <a:noFill/>
            <a:miter lim="800000"/>
            <a:headEnd/>
            <a:tailEnd/>
          </a:ln>
        </p:spPr>
      </p:pic>
    </p:spTree>
    <p:extLst>
      <p:ext uri="{BB962C8B-B14F-4D97-AF65-F5344CB8AC3E}">
        <p14:creationId xmlns:p14="http://schemas.microsoft.com/office/powerpoint/2010/main" val="157054191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dirty="0" smtClean="0"/>
              <a:t>Cipher Lock*</a:t>
            </a:r>
          </a:p>
        </p:txBody>
      </p:sp>
      <p:pic>
        <p:nvPicPr>
          <p:cNvPr id="72707" name="Picture 4" descr="cihper-lock"/>
          <p:cNvPicPr>
            <a:picLocks noChangeAspect="1" noChangeArrowheads="1"/>
          </p:cNvPicPr>
          <p:nvPr/>
        </p:nvPicPr>
        <p:blipFill>
          <a:blip r:embed="rId2" cstate="print"/>
          <a:srcRect/>
          <a:stretch>
            <a:fillRect/>
          </a:stretch>
        </p:blipFill>
        <p:spPr bwMode="auto">
          <a:xfrm>
            <a:off x="1600200" y="1219200"/>
            <a:ext cx="5334000" cy="5150273"/>
          </a:xfrm>
          <a:prstGeom prst="rect">
            <a:avLst/>
          </a:prstGeom>
          <a:noFill/>
          <a:ln w="9525">
            <a:noFill/>
            <a:miter lim="800000"/>
            <a:headEnd/>
            <a:tailEnd/>
          </a:ln>
        </p:spPr>
      </p:pic>
    </p:spTree>
    <p:extLst>
      <p:ext uri="{BB962C8B-B14F-4D97-AF65-F5344CB8AC3E}">
        <p14:creationId xmlns:p14="http://schemas.microsoft.com/office/powerpoint/2010/main" val="301771324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dirty="0" smtClean="0"/>
              <a:t>Cipher Lock</a:t>
            </a:r>
          </a:p>
        </p:txBody>
      </p:sp>
      <p:sp>
        <p:nvSpPr>
          <p:cNvPr id="73731" name="Rectangle 3"/>
          <p:cNvSpPr>
            <a:spLocks noGrp="1" noChangeArrowheads="1"/>
          </p:cNvSpPr>
          <p:nvPr>
            <p:ph idx="1"/>
          </p:nvPr>
        </p:nvSpPr>
        <p:spPr/>
        <p:txBody>
          <a:bodyPr>
            <a:normAutofit lnSpcReduction="10000"/>
          </a:bodyPr>
          <a:lstStyle/>
          <a:p>
            <a:pPr>
              <a:buNone/>
            </a:pPr>
            <a:r>
              <a:rPr lang="en-US" dirty="0" smtClean="0"/>
              <a:t>Cipher locks – electronic locks*</a:t>
            </a:r>
          </a:p>
          <a:p>
            <a:pPr>
              <a:buNone/>
            </a:pPr>
            <a:r>
              <a:rPr lang="en-US" dirty="0" smtClean="0"/>
              <a:t>Advantages*:</a:t>
            </a:r>
          </a:p>
          <a:p>
            <a:pPr lvl="1"/>
            <a:r>
              <a:rPr lang="en-US" dirty="0" smtClean="0"/>
              <a:t>Combination can be changed</a:t>
            </a:r>
          </a:p>
          <a:p>
            <a:pPr lvl="1"/>
            <a:r>
              <a:rPr lang="en-US" dirty="0" smtClean="0"/>
              <a:t>Combination can be different for based on role</a:t>
            </a:r>
          </a:p>
          <a:p>
            <a:pPr lvl="1"/>
            <a:r>
              <a:rPr lang="en-US" dirty="0" smtClean="0"/>
              <a:t>Can work during different times of day</a:t>
            </a:r>
          </a:p>
          <a:p>
            <a:pPr lvl="1"/>
            <a:r>
              <a:rPr lang="en-US" dirty="0" smtClean="0"/>
              <a:t>Can have </a:t>
            </a:r>
            <a:r>
              <a:rPr lang="en-US" i="1" dirty="0" smtClean="0"/>
              <a:t>override codes</a:t>
            </a:r>
          </a:p>
          <a:p>
            <a:pPr lvl="2"/>
            <a:r>
              <a:rPr lang="en-US" dirty="0" smtClean="0"/>
              <a:t>Subtype of Override Code is an </a:t>
            </a:r>
            <a:r>
              <a:rPr lang="en-US" i="1" dirty="0" smtClean="0"/>
              <a:t>emergency code</a:t>
            </a:r>
            <a:r>
              <a:rPr lang="en-US" dirty="0" smtClean="0"/>
              <a:t>*</a:t>
            </a:r>
          </a:p>
          <a:p>
            <a:pPr marL="0" indent="0">
              <a:buNone/>
            </a:pPr>
            <a:r>
              <a:rPr lang="en-US" dirty="0" smtClean="0"/>
              <a:t>Disadvantages</a:t>
            </a:r>
          </a:p>
          <a:p>
            <a:pPr lvl="1"/>
            <a:r>
              <a:rPr lang="en-US" dirty="0"/>
              <a:t>Combinations </a:t>
            </a:r>
            <a:r>
              <a:rPr lang="en-US" dirty="0" smtClean="0"/>
              <a:t>can be viewed or verbally transferred</a:t>
            </a:r>
            <a:endParaRPr lang="en-US" dirty="0"/>
          </a:p>
          <a:p>
            <a:pPr lvl="1"/>
            <a:r>
              <a:rPr lang="en-US" dirty="0"/>
              <a:t>Numeric </a:t>
            </a:r>
            <a:r>
              <a:rPr lang="en-US" sz="2800" dirty="0" smtClean="0"/>
              <a:t>limitation can make guess work easier</a:t>
            </a:r>
          </a:p>
          <a:p>
            <a:pPr lvl="1"/>
            <a:r>
              <a:rPr lang="en-US" dirty="0" smtClean="0"/>
              <a:t>Commonly used digits can be traced</a:t>
            </a:r>
            <a:endParaRPr lang="en-US" sz="2800" dirty="0" smtClean="0"/>
          </a:p>
        </p:txBody>
      </p:sp>
    </p:spTree>
    <p:extLst>
      <p:ext uri="{BB962C8B-B14F-4D97-AF65-F5344CB8AC3E}">
        <p14:creationId xmlns:p14="http://schemas.microsoft.com/office/powerpoint/2010/main" val="64193668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smtClean="0"/>
              <a:t>Device Locks</a:t>
            </a:r>
          </a:p>
        </p:txBody>
      </p:sp>
      <p:sp>
        <p:nvSpPr>
          <p:cNvPr id="74755" name="Rectangle 3"/>
          <p:cNvSpPr>
            <a:spLocks noGrp="1" noChangeArrowheads="1"/>
          </p:cNvSpPr>
          <p:nvPr>
            <p:ph idx="1"/>
          </p:nvPr>
        </p:nvSpPr>
        <p:spPr/>
        <p:txBody>
          <a:bodyPr/>
          <a:lstStyle/>
          <a:p>
            <a:r>
              <a:rPr lang="en-US" dirty="0" smtClean="0"/>
              <a:t>Device Locks - Computer equipment sometimes must be locked (laptops, or physically blocking out slots). Some type of device locks are</a:t>
            </a:r>
          </a:p>
          <a:p>
            <a:endParaRPr lang="en-US" dirty="0" smtClean="0"/>
          </a:p>
        </p:txBody>
      </p:sp>
    </p:spTree>
    <p:extLst>
      <p:ext uri="{BB962C8B-B14F-4D97-AF65-F5344CB8AC3E}">
        <p14:creationId xmlns:p14="http://schemas.microsoft.com/office/powerpoint/2010/main" val="96257253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smtClean="0"/>
              <a:t>Switch Lock</a:t>
            </a:r>
          </a:p>
        </p:txBody>
      </p:sp>
      <p:pic>
        <p:nvPicPr>
          <p:cNvPr id="75779" name="Picture 4" descr="switch-lock"/>
          <p:cNvPicPr>
            <a:picLocks noChangeAspect="1" noChangeArrowheads="1"/>
          </p:cNvPicPr>
          <p:nvPr/>
        </p:nvPicPr>
        <p:blipFill>
          <a:blip r:embed="rId2" cstate="print"/>
          <a:srcRect/>
          <a:stretch>
            <a:fillRect/>
          </a:stretch>
        </p:blipFill>
        <p:spPr bwMode="auto">
          <a:xfrm>
            <a:off x="1828800" y="1219200"/>
            <a:ext cx="5257800" cy="5155765"/>
          </a:xfrm>
          <a:prstGeom prst="rect">
            <a:avLst/>
          </a:prstGeom>
          <a:noFill/>
          <a:ln w="9525">
            <a:noFill/>
            <a:miter lim="800000"/>
            <a:headEnd/>
            <a:tailEnd/>
          </a:ln>
        </p:spPr>
      </p:pic>
    </p:spTree>
    <p:extLst>
      <p:ext uri="{BB962C8B-B14F-4D97-AF65-F5344CB8AC3E}">
        <p14:creationId xmlns:p14="http://schemas.microsoft.com/office/powerpoint/2010/main" val="41891412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ChangeArrowheads="1"/>
          </p:cNvSpPr>
          <p:nvPr>
            <p:ph type="title"/>
          </p:nvPr>
        </p:nvSpPr>
        <p:spPr/>
        <p:txBody>
          <a:bodyPr/>
          <a:lstStyle/>
          <a:p>
            <a:pPr eaLnBrk="1" hangingPunct="1"/>
            <a:r>
              <a:rPr dirty="0" smtClean="0"/>
              <a:t>Answer: Corporate Liability</a:t>
            </a:r>
          </a:p>
        </p:txBody>
      </p:sp>
      <p:sp>
        <p:nvSpPr>
          <p:cNvPr id="4" name="Text Placeholder 3"/>
          <p:cNvSpPr>
            <a:spLocks noGrp="1"/>
          </p:cNvSpPr>
          <p:nvPr>
            <p:ph type="body" idx="1"/>
          </p:nvPr>
        </p:nvSpPr>
        <p:spPr/>
        <p:txBody>
          <a:bodyPr/>
          <a:lstStyle/>
          <a:p>
            <a:endParaRPr lang="en-US"/>
          </a:p>
        </p:txBody>
      </p:sp>
      <p:sp>
        <p:nvSpPr>
          <p:cNvPr id="61441" name="Slide Number Placeholder 5"/>
          <p:cNvSpPr>
            <a:spLocks noGrp="1"/>
          </p:cNvSpPr>
          <p:nvPr>
            <p:ph type="sldNum" sz="quarter" idx="4294967295"/>
          </p:nvPr>
        </p:nvSpPr>
        <p:spPr bwMode="auto">
          <a:xfrm>
            <a:off x="8229600" y="6559971"/>
            <a:ext cx="762000" cy="2635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AD474CBE-C5F4-4415-9A57-9364377C88EE}" type="slidenum">
              <a:rPr lang="en-US" smtClean="0"/>
              <a:pPr fontAlgn="base">
                <a:spcBef>
                  <a:spcPct val="0"/>
                </a:spcBef>
                <a:spcAft>
                  <a:spcPct val="0"/>
                </a:spcAft>
              </a:pPr>
              <a:t>16</a:t>
            </a:fld>
            <a:endParaRPr lang="en-US" smtClean="0"/>
          </a:p>
        </p:txBody>
      </p:sp>
    </p:spTree>
    <p:extLst>
      <p:ext uri="{BB962C8B-B14F-4D97-AF65-F5344CB8AC3E}">
        <p14:creationId xmlns:p14="http://schemas.microsoft.com/office/powerpoint/2010/main" val="2193402888"/>
      </p:ext>
    </p:extLst>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smtClean="0"/>
              <a:t>Port / Laptop Lock</a:t>
            </a:r>
          </a:p>
        </p:txBody>
      </p:sp>
      <p:sp>
        <p:nvSpPr>
          <p:cNvPr id="76803" name="Rectangle 3"/>
          <p:cNvSpPr>
            <a:spLocks noGrp="1" noChangeArrowheads="1"/>
          </p:cNvSpPr>
          <p:nvPr>
            <p:ph idx="1"/>
          </p:nvPr>
        </p:nvSpPr>
        <p:spPr>
          <a:xfrm>
            <a:off x="4419600" y="1447800"/>
            <a:ext cx="4495800" cy="5181600"/>
          </a:xfrm>
        </p:spPr>
        <p:txBody>
          <a:bodyPr/>
          <a:lstStyle/>
          <a:p>
            <a:pPr eaLnBrk="1" hangingPunct="1"/>
            <a:r>
              <a:rPr lang="en-US" smtClean="0"/>
              <a:t>Slot locks physically lock into the expansion slots to physically secure systems.</a:t>
            </a:r>
          </a:p>
          <a:p>
            <a:pPr eaLnBrk="1" hangingPunct="1"/>
            <a:endParaRPr lang="en-US" smtClean="0"/>
          </a:p>
        </p:txBody>
      </p:sp>
      <p:pic>
        <p:nvPicPr>
          <p:cNvPr id="76804" name="Picture 4" descr="workstation-lock"/>
          <p:cNvPicPr>
            <a:picLocks noChangeAspect="1" noChangeArrowheads="1"/>
          </p:cNvPicPr>
          <p:nvPr/>
        </p:nvPicPr>
        <p:blipFill>
          <a:blip r:embed="rId2" cstate="print"/>
          <a:srcRect/>
          <a:stretch>
            <a:fillRect/>
          </a:stretch>
        </p:blipFill>
        <p:spPr bwMode="auto">
          <a:xfrm>
            <a:off x="152400" y="1676400"/>
            <a:ext cx="4051300" cy="4991100"/>
          </a:xfrm>
          <a:prstGeom prst="rect">
            <a:avLst/>
          </a:prstGeom>
          <a:noFill/>
          <a:ln w="9525">
            <a:noFill/>
            <a:miter lim="800000"/>
            <a:headEnd/>
            <a:tailEnd/>
          </a:ln>
        </p:spPr>
      </p:pic>
    </p:spTree>
    <p:extLst>
      <p:ext uri="{BB962C8B-B14F-4D97-AF65-F5344CB8AC3E}">
        <p14:creationId xmlns:p14="http://schemas.microsoft.com/office/powerpoint/2010/main" val="40410332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smtClean="0"/>
              <a:t>Device Locks</a:t>
            </a:r>
          </a:p>
        </p:txBody>
      </p:sp>
      <p:sp>
        <p:nvSpPr>
          <p:cNvPr id="77827" name="Rectangle 3"/>
          <p:cNvSpPr>
            <a:spLocks noGrp="1" noChangeArrowheads="1"/>
          </p:cNvSpPr>
          <p:nvPr>
            <p:ph idx="1"/>
          </p:nvPr>
        </p:nvSpPr>
        <p:spPr>
          <a:xfrm>
            <a:off x="152400" y="1600200"/>
            <a:ext cx="5105400" cy="5029200"/>
          </a:xfrm>
        </p:spPr>
        <p:txBody>
          <a:bodyPr/>
          <a:lstStyle/>
          <a:p>
            <a:pPr eaLnBrk="1" hangingPunct="1"/>
            <a:r>
              <a:rPr lang="en-US" dirty="0" smtClean="0"/>
              <a:t>Port controls – block access to floppy or USB ports</a:t>
            </a:r>
          </a:p>
          <a:p>
            <a:pPr eaLnBrk="1" hangingPunct="1">
              <a:buFontTx/>
              <a:buNone/>
            </a:pPr>
            <a:endParaRPr lang="en-US" dirty="0" smtClean="0"/>
          </a:p>
          <a:p>
            <a:pPr eaLnBrk="1" hangingPunct="1"/>
            <a:r>
              <a:rPr lang="en-US" dirty="0" smtClean="0"/>
              <a:t>Cable traps – lock down cables from being unplugged and removed.</a:t>
            </a:r>
          </a:p>
          <a:p>
            <a:pPr eaLnBrk="1" hangingPunct="1"/>
            <a:endParaRPr lang="en-US" dirty="0" smtClean="0"/>
          </a:p>
        </p:txBody>
      </p:sp>
      <p:pic>
        <p:nvPicPr>
          <p:cNvPr id="77828" name="Picture 5" descr="cable-trap"/>
          <p:cNvPicPr>
            <a:picLocks noChangeAspect="1" noChangeArrowheads="1"/>
          </p:cNvPicPr>
          <p:nvPr/>
        </p:nvPicPr>
        <p:blipFill>
          <a:blip r:embed="rId2" cstate="print"/>
          <a:srcRect/>
          <a:stretch>
            <a:fillRect/>
          </a:stretch>
        </p:blipFill>
        <p:spPr bwMode="auto">
          <a:xfrm>
            <a:off x="5360987" y="1295400"/>
            <a:ext cx="3554413" cy="5181600"/>
          </a:xfrm>
          <a:prstGeom prst="rect">
            <a:avLst/>
          </a:prstGeom>
          <a:noFill/>
          <a:ln w="9525">
            <a:noFill/>
            <a:miter lim="800000"/>
            <a:headEnd/>
            <a:tailEnd/>
          </a:ln>
        </p:spPr>
      </p:pic>
    </p:spTree>
    <p:extLst>
      <p:ext uri="{BB962C8B-B14F-4D97-AF65-F5344CB8AC3E}">
        <p14:creationId xmlns:p14="http://schemas.microsoft.com/office/powerpoint/2010/main" val="313462239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smtClean="0"/>
              <a:t>Personnel access controls</a:t>
            </a:r>
          </a:p>
        </p:txBody>
      </p:sp>
      <p:sp>
        <p:nvSpPr>
          <p:cNvPr id="78851" name="Rectangle 3"/>
          <p:cNvSpPr>
            <a:spLocks noGrp="1" noChangeArrowheads="1"/>
          </p:cNvSpPr>
          <p:nvPr>
            <p:ph idx="1"/>
          </p:nvPr>
        </p:nvSpPr>
        <p:spPr/>
        <p:txBody>
          <a:bodyPr/>
          <a:lstStyle/>
          <a:p>
            <a:pPr>
              <a:buNone/>
            </a:pPr>
            <a:r>
              <a:rPr lang="en-US" dirty="0" smtClean="0"/>
              <a:t>There are different technologies to grant access to a building.</a:t>
            </a:r>
          </a:p>
          <a:p>
            <a:r>
              <a:rPr lang="en-US" dirty="0" smtClean="0"/>
              <a:t>User activated – a user does something (swipe cards, biometrics)</a:t>
            </a:r>
          </a:p>
          <a:p>
            <a:r>
              <a:rPr lang="en-US" dirty="0" smtClean="0"/>
              <a:t>Proximity devices/transponders – a system recognizes the presence of an object. (Electronic access control tokens) is a generic term for proximity authentication systems)</a:t>
            </a:r>
          </a:p>
        </p:txBody>
      </p:sp>
    </p:spTree>
    <p:extLst>
      <p:ext uri="{BB962C8B-B14F-4D97-AF65-F5344CB8AC3E}">
        <p14:creationId xmlns:p14="http://schemas.microsoft.com/office/powerpoint/2010/main" val="411970222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smtClean="0"/>
              <a:t>Fencing</a:t>
            </a:r>
          </a:p>
        </p:txBody>
      </p:sp>
      <p:sp>
        <p:nvSpPr>
          <p:cNvPr id="79875" name="Rectangle 3"/>
          <p:cNvSpPr>
            <a:spLocks noGrp="1" noChangeArrowheads="1"/>
          </p:cNvSpPr>
          <p:nvPr>
            <p:ph idx="1"/>
          </p:nvPr>
        </p:nvSpPr>
        <p:spPr>
          <a:xfrm>
            <a:off x="228600" y="1524000"/>
            <a:ext cx="8686800" cy="5105400"/>
          </a:xfrm>
        </p:spPr>
        <p:txBody>
          <a:bodyPr/>
          <a:lstStyle/>
          <a:p>
            <a:pPr eaLnBrk="1" hangingPunct="1">
              <a:buFontTx/>
              <a:buNone/>
            </a:pPr>
            <a:r>
              <a:rPr lang="en-US" dirty="0" smtClean="0"/>
              <a:t>Can deter and delay intruders</a:t>
            </a:r>
          </a:p>
          <a:p>
            <a:pPr eaLnBrk="1" hangingPunct="1"/>
            <a:r>
              <a:rPr lang="en-US" dirty="0" smtClean="0"/>
              <a:t>Fences 3-4 feet high only deter casual trespassers*</a:t>
            </a:r>
          </a:p>
          <a:p>
            <a:pPr eaLnBrk="1" hangingPunct="1"/>
            <a:r>
              <a:rPr lang="en-US" dirty="0" smtClean="0"/>
              <a:t>Fences 6-7 feet high are considered too high to climb easily*</a:t>
            </a:r>
          </a:p>
          <a:p>
            <a:pPr eaLnBrk="1" hangingPunct="1"/>
            <a:r>
              <a:rPr lang="en-US" dirty="0" smtClean="0"/>
              <a:t>Fences 8 feet high should are considered serious.* </a:t>
            </a:r>
          </a:p>
          <a:p>
            <a:pPr algn="ctr" eaLnBrk="1" hangingPunct="1">
              <a:buFontTx/>
              <a:buNone/>
            </a:pPr>
            <a:r>
              <a:rPr lang="en-US" dirty="0" smtClean="0"/>
              <a:t>(more)</a:t>
            </a:r>
          </a:p>
        </p:txBody>
      </p:sp>
    </p:spTree>
    <p:extLst>
      <p:ext uri="{BB962C8B-B14F-4D97-AF65-F5344CB8AC3E}">
        <p14:creationId xmlns:p14="http://schemas.microsoft.com/office/powerpoint/2010/main" val="208251129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smtClean="0"/>
              <a:t>Fencing</a:t>
            </a:r>
          </a:p>
        </p:txBody>
      </p:sp>
      <p:sp>
        <p:nvSpPr>
          <p:cNvPr id="80899" name="Rectangle 3"/>
          <p:cNvSpPr>
            <a:spLocks noGrp="1" noChangeArrowheads="1"/>
          </p:cNvSpPr>
          <p:nvPr>
            <p:ph idx="1"/>
          </p:nvPr>
        </p:nvSpPr>
        <p:spPr>
          <a:xfrm>
            <a:off x="152400" y="1524000"/>
            <a:ext cx="8839200" cy="5105400"/>
          </a:xfrm>
        </p:spPr>
        <p:txBody>
          <a:bodyPr/>
          <a:lstStyle/>
          <a:p>
            <a:pPr eaLnBrk="1" hangingPunct="1">
              <a:buFontTx/>
              <a:buNone/>
            </a:pPr>
            <a:r>
              <a:rPr lang="en-US" dirty="0" smtClean="0"/>
              <a:t>Memorize the gauges and mesh size chart on pg 457</a:t>
            </a:r>
          </a:p>
          <a:p>
            <a:pPr eaLnBrk="1" hangingPunct="1">
              <a:buFontTx/>
              <a:buNone/>
            </a:pPr>
            <a:endParaRPr lang="en-US" dirty="0" smtClean="0"/>
          </a:p>
          <a:p>
            <a:pPr eaLnBrk="1" hangingPunct="1">
              <a:buFontTx/>
              <a:buNone/>
            </a:pPr>
            <a:r>
              <a:rPr lang="en-US" dirty="0" smtClean="0"/>
              <a:t>Fencing best practices</a:t>
            </a:r>
          </a:p>
          <a:p>
            <a:pPr eaLnBrk="1" hangingPunct="1"/>
            <a:r>
              <a:rPr lang="en-US" dirty="0" smtClean="0"/>
              <a:t>Fences should be a first line of defense.*</a:t>
            </a:r>
          </a:p>
          <a:p>
            <a:pPr eaLnBrk="1" hangingPunct="1"/>
            <a:r>
              <a:rPr lang="en-US" dirty="0" smtClean="0"/>
              <a:t>Critical areas should have fences of 8 feet*.</a:t>
            </a:r>
          </a:p>
        </p:txBody>
      </p:sp>
    </p:spTree>
    <p:extLst>
      <p:ext uri="{BB962C8B-B14F-4D97-AF65-F5344CB8AC3E}">
        <p14:creationId xmlns:p14="http://schemas.microsoft.com/office/powerpoint/2010/main" val="356080815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dirty="0" smtClean="0"/>
              <a:t>Bollards*</a:t>
            </a:r>
          </a:p>
        </p:txBody>
      </p:sp>
      <p:pic>
        <p:nvPicPr>
          <p:cNvPr id="81923" name="Picture 3" descr="bollards"/>
          <p:cNvPicPr>
            <a:picLocks noChangeAspect="1" noChangeArrowheads="1"/>
          </p:cNvPicPr>
          <p:nvPr/>
        </p:nvPicPr>
        <p:blipFill>
          <a:blip r:embed="rId2" cstate="print"/>
          <a:srcRect/>
          <a:stretch>
            <a:fillRect/>
          </a:stretch>
        </p:blipFill>
        <p:spPr bwMode="auto">
          <a:xfrm>
            <a:off x="1447800" y="1371600"/>
            <a:ext cx="6572250" cy="4929188"/>
          </a:xfrm>
          <a:prstGeom prst="rect">
            <a:avLst/>
          </a:prstGeom>
          <a:noFill/>
          <a:ln w="9525">
            <a:noFill/>
            <a:miter lim="800000"/>
            <a:headEnd/>
            <a:tailEnd/>
          </a:ln>
        </p:spPr>
      </p:pic>
    </p:spTree>
    <p:extLst>
      <p:ext uri="{BB962C8B-B14F-4D97-AF65-F5344CB8AC3E}">
        <p14:creationId xmlns:p14="http://schemas.microsoft.com/office/powerpoint/2010/main" val="333753221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smtClean="0"/>
              <a:t>Bollards</a:t>
            </a:r>
          </a:p>
        </p:txBody>
      </p:sp>
      <p:sp>
        <p:nvSpPr>
          <p:cNvPr id="82947" name="Rectangle 3"/>
          <p:cNvSpPr>
            <a:spLocks noGrp="1" noChangeArrowheads="1"/>
          </p:cNvSpPr>
          <p:nvPr>
            <p:ph idx="1"/>
          </p:nvPr>
        </p:nvSpPr>
        <p:spPr>
          <a:xfrm>
            <a:off x="228600" y="1524000"/>
            <a:ext cx="8686800" cy="5181600"/>
          </a:xfrm>
        </p:spPr>
        <p:txBody>
          <a:bodyPr/>
          <a:lstStyle/>
          <a:p>
            <a:pPr eaLnBrk="1" hangingPunct="1">
              <a:buFontTx/>
              <a:buNone/>
            </a:pPr>
            <a:r>
              <a:rPr lang="en-US" dirty="0" smtClean="0"/>
              <a:t>Bollards are small concrete pillars, sometimes containing lights or flowers.</a:t>
            </a:r>
          </a:p>
          <a:p>
            <a:pPr eaLnBrk="1" hangingPunct="1">
              <a:buFontTx/>
              <a:buNone/>
            </a:pPr>
            <a:endParaRPr lang="en-US" dirty="0" smtClean="0"/>
          </a:p>
          <a:p>
            <a:pPr eaLnBrk="1" hangingPunct="1">
              <a:buFontTx/>
              <a:buNone/>
            </a:pPr>
            <a:r>
              <a:rPr lang="en-US" dirty="0" smtClean="0"/>
              <a:t>They are used to stop people from driving through a wall, often put between a building and parking lot.</a:t>
            </a:r>
          </a:p>
          <a:p>
            <a:pPr eaLnBrk="1" hangingPunct="1">
              <a:buFontTx/>
              <a:buNone/>
            </a:pPr>
            <a:endParaRPr lang="en-US" dirty="0" smtClean="0"/>
          </a:p>
          <a:p>
            <a:pPr eaLnBrk="1" hangingPunct="1">
              <a:buFontTx/>
              <a:buNone/>
            </a:pPr>
            <a:r>
              <a:rPr lang="en-US" dirty="0" smtClean="0"/>
              <a:t>They can be arranged to form a natural path for walking.*</a:t>
            </a:r>
          </a:p>
        </p:txBody>
      </p:sp>
    </p:spTree>
    <p:extLst>
      <p:ext uri="{BB962C8B-B14F-4D97-AF65-F5344CB8AC3E}">
        <p14:creationId xmlns:p14="http://schemas.microsoft.com/office/powerpoint/2010/main" val="341404810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smtClean="0"/>
              <a:t>Lighting</a:t>
            </a:r>
          </a:p>
        </p:txBody>
      </p:sp>
      <p:sp>
        <p:nvSpPr>
          <p:cNvPr id="83971" name="Rectangle 3"/>
          <p:cNvSpPr>
            <a:spLocks noGrp="1" noChangeArrowheads="1"/>
          </p:cNvSpPr>
          <p:nvPr>
            <p:ph idx="1"/>
          </p:nvPr>
        </p:nvSpPr>
        <p:spPr/>
        <p:txBody>
          <a:bodyPr/>
          <a:lstStyle/>
          <a:p>
            <a:pPr>
              <a:buNone/>
            </a:pPr>
            <a:r>
              <a:rPr lang="en-US" dirty="0" smtClean="0"/>
              <a:t>Lighting is obviously important in perimeter security. It decreases the probability of criminal activity*. </a:t>
            </a:r>
          </a:p>
          <a:p>
            <a:pPr lvl="1"/>
            <a:r>
              <a:rPr lang="en-US" dirty="0" smtClean="0"/>
              <a:t>Each light should cover it’s own zone and there should not be gaps in the coverage.*</a:t>
            </a:r>
          </a:p>
          <a:p>
            <a:pPr lvl="1"/>
            <a:r>
              <a:rPr lang="en-US" dirty="0" smtClean="0"/>
              <a:t>Coverage in fact should overlap.*</a:t>
            </a:r>
          </a:p>
          <a:p>
            <a:pPr lvl="1"/>
            <a:r>
              <a:rPr lang="en-US" dirty="0" smtClean="0"/>
              <a:t>Lighting should be directed AWAY from the security guards etc.*</a:t>
            </a:r>
          </a:p>
          <a:p>
            <a:endParaRPr lang="en-US" dirty="0" smtClean="0"/>
          </a:p>
          <a:p>
            <a:endParaRPr lang="en-US" dirty="0" smtClean="0"/>
          </a:p>
        </p:txBody>
      </p:sp>
    </p:spTree>
    <p:extLst>
      <p:ext uri="{BB962C8B-B14F-4D97-AF65-F5344CB8AC3E}">
        <p14:creationId xmlns:p14="http://schemas.microsoft.com/office/powerpoint/2010/main" val="41112501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smtClean="0"/>
              <a:t>Surveillance</a:t>
            </a:r>
          </a:p>
        </p:txBody>
      </p:sp>
      <p:sp>
        <p:nvSpPr>
          <p:cNvPr id="84995" name="Rectangle 3"/>
          <p:cNvSpPr>
            <a:spLocks noGrp="1" noChangeArrowheads="1"/>
          </p:cNvSpPr>
          <p:nvPr>
            <p:ph idx="1"/>
          </p:nvPr>
        </p:nvSpPr>
        <p:spPr/>
        <p:txBody>
          <a:bodyPr/>
          <a:lstStyle/>
          <a:p>
            <a:pPr>
              <a:buNone/>
            </a:pPr>
            <a:r>
              <a:rPr lang="en-US" dirty="0" smtClean="0"/>
              <a:t>Surveillance systems are a detective control. Generally these are CCTV systems.</a:t>
            </a:r>
          </a:p>
          <a:p>
            <a:pPr>
              <a:buNone/>
            </a:pPr>
            <a:endParaRPr lang="en-US" dirty="0" smtClean="0"/>
          </a:p>
          <a:p>
            <a:pPr>
              <a:buNone/>
            </a:pPr>
            <a:r>
              <a:rPr lang="en-US" dirty="0" smtClean="0"/>
              <a:t>CCTV systems consist of </a:t>
            </a:r>
          </a:p>
          <a:p>
            <a:r>
              <a:rPr lang="en-US" dirty="0" smtClean="0"/>
              <a:t>Cameras</a:t>
            </a:r>
          </a:p>
          <a:p>
            <a:r>
              <a:rPr lang="en-US" dirty="0" smtClean="0"/>
              <a:t>Transmitters</a:t>
            </a:r>
          </a:p>
          <a:p>
            <a:r>
              <a:rPr lang="en-US" dirty="0" smtClean="0"/>
              <a:t>Receivers</a:t>
            </a:r>
          </a:p>
          <a:p>
            <a:r>
              <a:rPr lang="en-US" dirty="0" smtClean="0"/>
              <a:t>Recording systems </a:t>
            </a:r>
          </a:p>
        </p:txBody>
      </p:sp>
    </p:spTree>
    <p:extLst>
      <p:ext uri="{BB962C8B-B14F-4D97-AF65-F5344CB8AC3E}">
        <p14:creationId xmlns:p14="http://schemas.microsoft.com/office/powerpoint/2010/main" val="293259021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smtClean="0"/>
              <a:t>Surveillance</a:t>
            </a:r>
          </a:p>
        </p:txBody>
      </p:sp>
      <p:sp>
        <p:nvSpPr>
          <p:cNvPr id="86019" name="Rectangle 3"/>
          <p:cNvSpPr>
            <a:spLocks noGrp="1" noChangeArrowheads="1"/>
          </p:cNvSpPr>
          <p:nvPr>
            <p:ph idx="1"/>
          </p:nvPr>
        </p:nvSpPr>
        <p:spPr/>
        <p:txBody>
          <a:bodyPr/>
          <a:lstStyle/>
          <a:p>
            <a:pPr>
              <a:buNone/>
            </a:pPr>
            <a:r>
              <a:rPr lang="en-US" dirty="0" smtClean="0"/>
              <a:t>Most camera are </a:t>
            </a:r>
            <a:r>
              <a:rPr lang="en-US" i="1" dirty="0" smtClean="0"/>
              <a:t>charged coupled devices </a:t>
            </a:r>
            <a:r>
              <a:rPr lang="en-US" dirty="0" smtClean="0"/>
              <a:t>that takes light from a lens and turns it into an electrical signal.</a:t>
            </a:r>
          </a:p>
          <a:p>
            <a:pPr>
              <a:buNone/>
            </a:pPr>
            <a:r>
              <a:rPr lang="en-US" dirty="0" smtClean="0"/>
              <a:t>There are two types of lenses in CCTV camera </a:t>
            </a:r>
          </a:p>
          <a:p>
            <a:pPr lvl="1"/>
            <a:r>
              <a:rPr lang="en-US" dirty="0" smtClean="0"/>
              <a:t>Fixed focal length</a:t>
            </a:r>
          </a:p>
          <a:p>
            <a:pPr lvl="1"/>
            <a:r>
              <a:rPr lang="en-US" dirty="0" smtClean="0"/>
              <a:t>Variable focus length (zoom lens)</a:t>
            </a:r>
          </a:p>
          <a:p>
            <a:pPr lvl="1"/>
            <a:r>
              <a:rPr lang="en-US" dirty="0" smtClean="0"/>
              <a:t>We will define focal length next slide</a:t>
            </a:r>
          </a:p>
          <a:p>
            <a:pPr lvl="1"/>
            <a:r>
              <a:rPr lang="en-US" dirty="0" smtClean="0"/>
              <a:t>(more)</a:t>
            </a:r>
          </a:p>
        </p:txBody>
      </p:sp>
    </p:spTree>
    <p:extLst>
      <p:ext uri="{BB962C8B-B14F-4D97-AF65-F5344CB8AC3E}">
        <p14:creationId xmlns:p14="http://schemas.microsoft.com/office/powerpoint/2010/main" val="20074535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22" name="Rectangle 6"/>
          <p:cNvSpPr>
            <a:spLocks noGrp="1" noChangeArrowheads="1"/>
          </p:cNvSpPr>
          <p:nvPr>
            <p:ph idx="1"/>
          </p:nvPr>
        </p:nvSpPr>
        <p:spPr/>
        <p:txBody>
          <a:bodyPr rtlCol="0">
            <a:normAutofit lnSpcReduction="10000"/>
          </a:bodyPr>
          <a:lstStyle/>
          <a:p>
            <a:pPr fontAlgn="auto">
              <a:spcAft>
                <a:spcPts val="0"/>
              </a:spcAft>
              <a:buFont typeface="Arial" pitchFamily="34" charset="0"/>
              <a:buChar char="•"/>
              <a:defRPr/>
            </a:pPr>
            <a:r>
              <a:rPr lang="en-US" sz="2000" dirty="0"/>
              <a:t>1997 Federal Sentencing Guidelines Prudent Man Rule: “requires officers to perform duties with diligence and care that ordinary, prudent people would exercise under similar circumstances”</a:t>
            </a:r>
          </a:p>
          <a:p>
            <a:pPr fontAlgn="auto">
              <a:spcAft>
                <a:spcPts val="0"/>
              </a:spcAft>
              <a:buFont typeface="Arial" pitchFamily="34" charset="0"/>
              <a:buChar char="•"/>
              <a:defRPr/>
            </a:pPr>
            <a:endParaRPr lang="en-US" sz="2000" dirty="0" smtClean="0"/>
          </a:p>
          <a:p>
            <a:pPr fontAlgn="auto">
              <a:spcAft>
                <a:spcPts val="0"/>
              </a:spcAft>
              <a:buFont typeface="Arial" pitchFamily="34" charset="0"/>
              <a:buChar char="•"/>
              <a:defRPr/>
            </a:pPr>
            <a:r>
              <a:rPr lang="en-US" sz="2000" dirty="0" smtClean="0"/>
              <a:t>Exercising </a:t>
            </a:r>
            <a:r>
              <a:rPr lang="en-US" sz="2000" dirty="0"/>
              <a:t>“</a:t>
            </a:r>
            <a:r>
              <a:rPr lang="en-US" sz="2000" u="sng" dirty="0"/>
              <a:t>Due Care</a:t>
            </a:r>
            <a:r>
              <a:rPr lang="en-US" sz="2000" dirty="0"/>
              <a:t>” or “</a:t>
            </a:r>
            <a:r>
              <a:rPr lang="en-US" sz="2000" u="sng" dirty="0"/>
              <a:t>Reasonable Care</a:t>
            </a:r>
            <a:r>
              <a:rPr lang="en-US" sz="2000" dirty="0"/>
              <a:t>” includes:</a:t>
            </a:r>
          </a:p>
          <a:p>
            <a:pPr lvl="1" eaLnBrk="1" fontAlgn="auto" hangingPunct="1">
              <a:spcAft>
                <a:spcPts val="0"/>
              </a:spcAft>
              <a:buFont typeface="Arial" pitchFamily="34" charset="0"/>
              <a:buChar char="–"/>
              <a:defRPr/>
            </a:pPr>
            <a:r>
              <a:rPr lang="en-US" sz="1800" dirty="0"/>
              <a:t>Institute measures to prevent own systems from being used to attack other entities</a:t>
            </a:r>
          </a:p>
          <a:p>
            <a:pPr lvl="1" eaLnBrk="1" fontAlgn="auto" hangingPunct="1">
              <a:spcAft>
                <a:spcPts val="0"/>
              </a:spcAft>
              <a:buFont typeface="Arial" pitchFamily="34" charset="0"/>
              <a:buChar char="–"/>
              <a:defRPr/>
            </a:pPr>
            <a:r>
              <a:rPr lang="en-US" sz="1800" dirty="0"/>
              <a:t>Implement backups</a:t>
            </a:r>
          </a:p>
          <a:p>
            <a:pPr lvl="1" eaLnBrk="1" fontAlgn="auto" hangingPunct="1">
              <a:spcAft>
                <a:spcPts val="0"/>
              </a:spcAft>
              <a:buFont typeface="Arial" pitchFamily="34" charset="0"/>
              <a:buChar char="–"/>
              <a:defRPr/>
            </a:pPr>
            <a:r>
              <a:rPr lang="en-US" sz="1800" dirty="0"/>
              <a:t>Scan for malicious code</a:t>
            </a:r>
          </a:p>
          <a:p>
            <a:pPr lvl="1" eaLnBrk="1" fontAlgn="auto" hangingPunct="1">
              <a:spcAft>
                <a:spcPts val="0"/>
              </a:spcAft>
              <a:buFont typeface="Arial" pitchFamily="34" charset="0"/>
              <a:buChar char="–"/>
              <a:defRPr/>
            </a:pPr>
            <a:r>
              <a:rPr lang="en-US" sz="1800" dirty="0"/>
              <a:t>Business continuity / Disaster recovery plans</a:t>
            </a:r>
          </a:p>
          <a:p>
            <a:pPr lvl="1" eaLnBrk="1" fontAlgn="auto" hangingPunct="1">
              <a:spcAft>
                <a:spcPts val="0"/>
              </a:spcAft>
              <a:buFont typeface="Arial" pitchFamily="34" charset="0"/>
              <a:buChar char="–"/>
              <a:defRPr/>
            </a:pPr>
            <a:r>
              <a:rPr lang="en-US" sz="1800" dirty="0"/>
              <a:t>Local and remote access controls</a:t>
            </a:r>
          </a:p>
          <a:p>
            <a:pPr lvl="1" eaLnBrk="1" fontAlgn="auto" hangingPunct="1">
              <a:spcAft>
                <a:spcPts val="0"/>
              </a:spcAft>
              <a:buFont typeface="Arial" pitchFamily="34" charset="0"/>
              <a:buChar char="–"/>
              <a:defRPr/>
            </a:pPr>
            <a:r>
              <a:rPr lang="en-US" sz="1800" dirty="0"/>
              <a:t>Eliminate unauthorized and open modems</a:t>
            </a:r>
          </a:p>
          <a:p>
            <a:pPr lvl="1" eaLnBrk="1" fontAlgn="auto" hangingPunct="1">
              <a:spcAft>
                <a:spcPts val="0"/>
              </a:spcAft>
              <a:buFont typeface="Arial" pitchFamily="34" charset="0"/>
              <a:buChar char="–"/>
              <a:defRPr/>
            </a:pPr>
            <a:r>
              <a:rPr lang="en-US" sz="1800" dirty="0"/>
              <a:t>Have security policies, procedures and guidelines</a:t>
            </a:r>
          </a:p>
          <a:p>
            <a:pPr lvl="1" eaLnBrk="1" fontAlgn="auto" hangingPunct="1">
              <a:spcAft>
                <a:spcPts val="0"/>
              </a:spcAft>
              <a:buFont typeface="Arial" pitchFamily="34" charset="0"/>
              <a:buChar char="–"/>
              <a:defRPr/>
            </a:pPr>
            <a:r>
              <a:rPr lang="en-US" sz="1800" dirty="0"/>
              <a:t>Use personnel screening procedures</a:t>
            </a:r>
          </a:p>
          <a:p>
            <a:pPr lvl="1" eaLnBrk="1" fontAlgn="auto" hangingPunct="1">
              <a:spcAft>
                <a:spcPts val="0"/>
              </a:spcAft>
              <a:buFont typeface="Arial" pitchFamily="34" charset="0"/>
              <a:buChar char="–"/>
              <a:defRPr/>
            </a:pPr>
            <a:r>
              <a:rPr lang="en-US" sz="1800" dirty="0"/>
              <a:t>Establish an incident handling capability</a:t>
            </a:r>
          </a:p>
          <a:p>
            <a:pPr eaLnBrk="1" fontAlgn="auto" hangingPunct="1">
              <a:spcAft>
                <a:spcPts val="0"/>
              </a:spcAft>
              <a:buFont typeface="Arial" pitchFamily="34" charset="0"/>
              <a:buChar char="•"/>
              <a:defRPr/>
            </a:pPr>
            <a:r>
              <a:rPr lang="en-US" sz="2000" dirty="0"/>
              <a:t>Legal liability exists if the cost to implement solution is less than the cost of a successful attack on the </a:t>
            </a:r>
            <a:r>
              <a:rPr lang="en-US" sz="2000" dirty="0" smtClean="0"/>
              <a:t>data</a:t>
            </a:r>
            <a:endParaRPr lang="en-US" sz="2000" dirty="0"/>
          </a:p>
        </p:txBody>
      </p:sp>
      <p:sp>
        <p:nvSpPr>
          <p:cNvPr id="65538" name="Rectangle 5"/>
          <p:cNvSpPr>
            <a:spLocks noGrp="1" noChangeArrowheads="1"/>
          </p:cNvSpPr>
          <p:nvPr>
            <p:ph type="title"/>
          </p:nvPr>
        </p:nvSpPr>
        <p:spPr/>
        <p:txBody>
          <a:bodyPr/>
          <a:lstStyle/>
          <a:p>
            <a:pPr eaLnBrk="1" hangingPunct="1"/>
            <a:r>
              <a:rPr smtClean="0"/>
              <a:t>Corporate Must Haves</a:t>
            </a:r>
          </a:p>
        </p:txBody>
      </p:sp>
      <p:sp>
        <p:nvSpPr>
          <p:cNvPr id="65537" name="Slide Number Placeholder 5"/>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0D8557C3-E127-4670-97F2-7022B283104C}" type="slidenum">
              <a:rPr lang="en-US" smtClean="0"/>
              <a:pPr fontAlgn="base">
                <a:spcBef>
                  <a:spcPct val="0"/>
                </a:spcBef>
                <a:spcAft>
                  <a:spcPct val="0"/>
                </a:spcAft>
              </a:pPr>
              <a:t>17</a:t>
            </a:fld>
            <a:endParaRPr lang="en-US" smtClean="0"/>
          </a:p>
        </p:txBody>
      </p:sp>
    </p:spTree>
    <p:extLst>
      <p:ext uri="{BB962C8B-B14F-4D97-AF65-F5344CB8AC3E}">
        <p14:creationId xmlns:p14="http://schemas.microsoft.com/office/powerpoint/2010/main" val="2629067447"/>
      </p:ext>
    </p:extLst>
  </p:cSld>
  <p:clrMapOvr>
    <a:masterClrMapping/>
  </p:clrMapOvr>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smtClean="0"/>
              <a:t>Focal Length</a:t>
            </a:r>
          </a:p>
        </p:txBody>
      </p:sp>
      <p:sp>
        <p:nvSpPr>
          <p:cNvPr id="87043" name="Rectangle 3"/>
          <p:cNvSpPr>
            <a:spLocks noGrp="1" noChangeArrowheads="1"/>
          </p:cNvSpPr>
          <p:nvPr>
            <p:ph idx="1"/>
          </p:nvPr>
        </p:nvSpPr>
        <p:spPr/>
        <p:txBody>
          <a:bodyPr/>
          <a:lstStyle/>
          <a:p>
            <a:pPr>
              <a:buNone/>
            </a:pPr>
            <a:r>
              <a:rPr lang="en-US" dirty="0" smtClean="0"/>
              <a:t>Focal Length = The distance from the surface of a lens or mirror to its focal point. </a:t>
            </a:r>
          </a:p>
          <a:p>
            <a:endParaRPr lang="en-US" dirty="0" smtClean="0"/>
          </a:p>
          <a:p>
            <a:r>
              <a:rPr lang="en-US" dirty="0" smtClean="0"/>
              <a:t>short focal length = wide angle*</a:t>
            </a:r>
          </a:p>
          <a:p>
            <a:r>
              <a:rPr lang="en-US" dirty="0" smtClean="0"/>
              <a:t>long focal length = narrow, but higher magnification*</a:t>
            </a:r>
          </a:p>
          <a:p>
            <a:endParaRPr lang="en-US" dirty="0" smtClean="0"/>
          </a:p>
          <a:p>
            <a:endParaRPr lang="en-US" dirty="0" smtClean="0"/>
          </a:p>
        </p:txBody>
      </p:sp>
    </p:spTree>
    <p:extLst>
      <p:ext uri="{BB962C8B-B14F-4D97-AF65-F5344CB8AC3E}">
        <p14:creationId xmlns:p14="http://schemas.microsoft.com/office/powerpoint/2010/main" val="391113208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smtClean="0"/>
              <a:t>Depth of Field</a:t>
            </a:r>
          </a:p>
        </p:txBody>
      </p:sp>
      <p:sp>
        <p:nvSpPr>
          <p:cNvPr id="88067" name="Rectangle 3"/>
          <p:cNvSpPr>
            <a:spLocks noGrp="1" noChangeArrowheads="1"/>
          </p:cNvSpPr>
          <p:nvPr>
            <p:ph idx="1"/>
          </p:nvPr>
        </p:nvSpPr>
        <p:spPr/>
        <p:txBody>
          <a:bodyPr>
            <a:normAutofit/>
          </a:bodyPr>
          <a:lstStyle/>
          <a:p>
            <a:pPr>
              <a:buNone/>
            </a:pPr>
            <a:r>
              <a:rPr lang="en-US" dirty="0" smtClean="0"/>
              <a:t>Depth of field = Depth of field is the range of distance within the subject that is acceptably sharp </a:t>
            </a:r>
          </a:p>
          <a:p>
            <a:endParaRPr lang="en-US" dirty="0" smtClean="0"/>
          </a:p>
          <a:p>
            <a:r>
              <a:rPr lang="en-US" dirty="0" smtClean="0"/>
              <a:t>large depth of field = everything is generally sharp</a:t>
            </a:r>
          </a:p>
          <a:p>
            <a:r>
              <a:rPr lang="en-US" dirty="0" smtClean="0"/>
              <a:t>short depth of field = something is specifically "focused" on where everything else is fuzzy. </a:t>
            </a:r>
          </a:p>
          <a:p>
            <a:endParaRPr lang="en-US" dirty="0" smtClean="0"/>
          </a:p>
          <a:p>
            <a:pPr algn="ctr">
              <a:buNone/>
            </a:pPr>
            <a:r>
              <a:rPr lang="en-US" dirty="0" smtClean="0"/>
              <a:t>(see next slide)</a:t>
            </a:r>
          </a:p>
        </p:txBody>
      </p:sp>
    </p:spTree>
    <p:extLst>
      <p:ext uri="{BB962C8B-B14F-4D97-AF65-F5344CB8AC3E}">
        <p14:creationId xmlns:p14="http://schemas.microsoft.com/office/powerpoint/2010/main" val="55503476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smtClean="0"/>
              <a:t>Depth of Field</a:t>
            </a:r>
          </a:p>
        </p:txBody>
      </p:sp>
      <p:pic>
        <p:nvPicPr>
          <p:cNvPr id="89091" name="Picture 4" descr="depth of field"/>
          <p:cNvPicPr>
            <a:picLocks noChangeAspect="1" noChangeArrowheads="1"/>
          </p:cNvPicPr>
          <p:nvPr/>
        </p:nvPicPr>
        <p:blipFill>
          <a:blip r:embed="rId2" cstate="print"/>
          <a:srcRect/>
          <a:stretch>
            <a:fillRect/>
          </a:stretch>
        </p:blipFill>
        <p:spPr bwMode="auto">
          <a:xfrm>
            <a:off x="1143000" y="1295400"/>
            <a:ext cx="6858000" cy="5143500"/>
          </a:xfrm>
          <a:prstGeom prst="rect">
            <a:avLst/>
          </a:prstGeom>
          <a:noFill/>
          <a:ln w="9525">
            <a:noFill/>
            <a:miter lim="800000"/>
            <a:headEnd/>
            <a:tailEnd/>
          </a:ln>
        </p:spPr>
      </p:pic>
    </p:spTree>
    <p:extLst>
      <p:ext uri="{BB962C8B-B14F-4D97-AF65-F5344CB8AC3E}">
        <p14:creationId xmlns:p14="http://schemas.microsoft.com/office/powerpoint/2010/main" val="361402839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smtClean="0"/>
              <a:t>Depth of Field</a:t>
            </a:r>
          </a:p>
        </p:txBody>
      </p:sp>
      <p:sp>
        <p:nvSpPr>
          <p:cNvPr id="90115" name="Rectangle 3"/>
          <p:cNvSpPr>
            <a:spLocks noGrp="1" noChangeArrowheads="1"/>
          </p:cNvSpPr>
          <p:nvPr>
            <p:ph idx="1"/>
          </p:nvPr>
        </p:nvSpPr>
        <p:spPr>
          <a:xfrm>
            <a:off x="152400" y="1600200"/>
            <a:ext cx="8839200" cy="5105400"/>
          </a:xfrm>
        </p:spPr>
        <p:txBody>
          <a:bodyPr/>
          <a:lstStyle/>
          <a:p>
            <a:pPr eaLnBrk="1" hangingPunct="1"/>
            <a:r>
              <a:rPr lang="en-US" dirty="0" smtClean="0"/>
              <a:t>depth of field increases as the lens opening DECREASES* </a:t>
            </a:r>
          </a:p>
          <a:p>
            <a:pPr eaLnBrk="1" hangingPunct="1"/>
            <a:r>
              <a:rPr lang="en-US" dirty="0" smtClean="0"/>
              <a:t>depth of field increases as the focal length DECREASES*</a:t>
            </a:r>
          </a:p>
          <a:p>
            <a:pPr eaLnBrk="1" hangingPunct="1"/>
            <a:endParaRPr lang="en-US" dirty="0" smtClean="0"/>
          </a:p>
          <a:p>
            <a:pPr eaLnBrk="1" hangingPunct="1"/>
            <a:r>
              <a:rPr lang="en-US" dirty="0" smtClean="0"/>
              <a:t>Best combination to cover a large area is a </a:t>
            </a:r>
            <a:r>
              <a:rPr lang="en-US" i="1" dirty="0" smtClean="0"/>
              <a:t>wide angle lens</a:t>
            </a:r>
            <a:r>
              <a:rPr lang="en-US" dirty="0" smtClean="0"/>
              <a:t> with a </a:t>
            </a:r>
            <a:r>
              <a:rPr lang="en-US" i="1" dirty="0" smtClean="0"/>
              <a:t>small lens opening</a:t>
            </a:r>
            <a:r>
              <a:rPr lang="en-US" dirty="0" smtClean="0"/>
              <a:t>*</a:t>
            </a:r>
          </a:p>
          <a:p>
            <a:pPr lvl="1">
              <a:buNone/>
            </a:pPr>
            <a:r>
              <a:rPr lang="en-US" dirty="0" smtClean="0"/>
              <a:t>(short focal length and large depth of field)</a:t>
            </a:r>
          </a:p>
          <a:p>
            <a:pPr eaLnBrk="1" hangingPunct="1"/>
            <a:endParaRPr lang="en-US" dirty="0" smtClean="0"/>
          </a:p>
        </p:txBody>
      </p:sp>
    </p:spTree>
    <p:extLst>
      <p:ext uri="{BB962C8B-B14F-4D97-AF65-F5344CB8AC3E}">
        <p14:creationId xmlns:p14="http://schemas.microsoft.com/office/powerpoint/2010/main" val="246868175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smtClean="0"/>
              <a:t>Surveillance</a:t>
            </a:r>
          </a:p>
        </p:txBody>
      </p:sp>
      <p:sp>
        <p:nvSpPr>
          <p:cNvPr id="91139" name="Rectangle 3"/>
          <p:cNvSpPr>
            <a:spLocks noGrp="1" noChangeArrowheads="1"/>
          </p:cNvSpPr>
          <p:nvPr>
            <p:ph idx="1"/>
          </p:nvPr>
        </p:nvSpPr>
        <p:spPr>
          <a:xfrm>
            <a:off x="152400" y="1524000"/>
            <a:ext cx="8839200" cy="5105400"/>
          </a:xfrm>
        </p:spPr>
        <p:txBody>
          <a:bodyPr/>
          <a:lstStyle/>
          <a:p>
            <a:pPr eaLnBrk="1" hangingPunct="1"/>
            <a:r>
              <a:rPr lang="en-US" sz="2800" dirty="0" smtClean="0"/>
              <a:t>Focal Length - If you don’t have a CCTV camera that can change, you must pick an appropriate focal length for your application.</a:t>
            </a:r>
          </a:p>
          <a:p>
            <a:pPr eaLnBrk="1" hangingPunct="1"/>
            <a:r>
              <a:rPr lang="en-US" sz="2800" dirty="0" smtClean="0"/>
              <a:t>Generally you should have cameras with auto-irises that can adjust to how bright the outside conditions are</a:t>
            </a:r>
          </a:p>
          <a:p>
            <a:pPr eaLnBrk="1" hangingPunct="1"/>
            <a:r>
              <a:rPr lang="en-US" sz="2800" dirty="0" smtClean="0"/>
              <a:t>Zoom lenses allow you to change</a:t>
            </a:r>
          </a:p>
          <a:p>
            <a:pPr eaLnBrk="1" hangingPunct="1"/>
            <a:r>
              <a:rPr lang="en-US" sz="2800" dirty="0" smtClean="0"/>
              <a:t>PTZ cameras (pan, tilt, zoon)</a:t>
            </a:r>
          </a:p>
        </p:txBody>
      </p:sp>
    </p:spTree>
    <p:extLst>
      <p:ext uri="{BB962C8B-B14F-4D97-AF65-F5344CB8AC3E}">
        <p14:creationId xmlns:p14="http://schemas.microsoft.com/office/powerpoint/2010/main" val="35202807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smtClean="0"/>
              <a:t>Intrusion Detection Systems</a:t>
            </a:r>
          </a:p>
        </p:txBody>
      </p:sp>
      <p:sp>
        <p:nvSpPr>
          <p:cNvPr id="92163" name="Rectangle 3"/>
          <p:cNvSpPr>
            <a:spLocks noGrp="1" noChangeArrowheads="1"/>
          </p:cNvSpPr>
          <p:nvPr>
            <p:ph idx="1"/>
          </p:nvPr>
        </p:nvSpPr>
        <p:spPr/>
        <p:txBody>
          <a:bodyPr/>
          <a:lstStyle/>
          <a:p>
            <a:pPr>
              <a:buNone/>
            </a:pPr>
            <a:r>
              <a:rPr lang="en-US" dirty="0" smtClean="0"/>
              <a:t>IDS (physical IDS, NOT network IDS) – help detect the physical presence of an intruder.</a:t>
            </a:r>
          </a:p>
          <a:p>
            <a:r>
              <a:rPr lang="en-US" dirty="0" smtClean="0"/>
              <a:t> Can be multiple types.</a:t>
            </a:r>
          </a:p>
          <a:p>
            <a:pPr lvl="1"/>
            <a:endParaRPr lang="en-US" dirty="0" smtClean="0"/>
          </a:p>
          <a:p>
            <a:endParaRPr lang="en-US" dirty="0" smtClean="0"/>
          </a:p>
        </p:txBody>
      </p:sp>
    </p:spTree>
    <p:extLst>
      <p:ext uri="{BB962C8B-B14F-4D97-AF65-F5344CB8AC3E}">
        <p14:creationId xmlns:p14="http://schemas.microsoft.com/office/powerpoint/2010/main" val="25102123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smtClean="0"/>
              <a:t>Electromechanical IDS</a:t>
            </a:r>
          </a:p>
        </p:txBody>
      </p:sp>
      <p:sp>
        <p:nvSpPr>
          <p:cNvPr id="93187" name="Rectangle 3"/>
          <p:cNvSpPr>
            <a:spLocks noGrp="1" noChangeArrowheads="1"/>
          </p:cNvSpPr>
          <p:nvPr>
            <p:ph idx="1"/>
          </p:nvPr>
        </p:nvSpPr>
        <p:spPr>
          <a:xfrm>
            <a:off x="152400" y="1447800"/>
            <a:ext cx="4419600" cy="4625609"/>
          </a:xfrm>
        </p:spPr>
        <p:txBody>
          <a:bodyPr>
            <a:normAutofit fontScale="92500" lnSpcReduction="10000"/>
          </a:bodyPr>
          <a:lstStyle/>
          <a:p>
            <a:r>
              <a:rPr lang="en-US" sz="3500" dirty="0" smtClean="0"/>
              <a:t>Electromechanical – traditional types, determine a opening of a window by a break in connectivity.</a:t>
            </a:r>
          </a:p>
          <a:p>
            <a:r>
              <a:rPr lang="en-US" sz="3500" dirty="0" smtClean="0"/>
              <a:t>Vibration sensors are also electromechanical</a:t>
            </a:r>
          </a:p>
          <a:p>
            <a:r>
              <a:rPr lang="en-US" sz="3500" dirty="0" smtClean="0"/>
              <a:t>Pressure pads are also electromechanical</a:t>
            </a:r>
          </a:p>
          <a:p>
            <a:endParaRPr lang="en-US" dirty="0" smtClean="0"/>
          </a:p>
          <a:p>
            <a:endParaRPr lang="en-US" dirty="0" smtClean="0"/>
          </a:p>
        </p:txBody>
      </p:sp>
      <p:pic>
        <p:nvPicPr>
          <p:cNvPr id="93188" name="Picture 4" descr="window-alarm"/>
          <p:cNvPicPr>
            <a:picLocks noChangeAspect="1" noChangeArrowheads="1"/>
          </p:cNvPicPr>
          <p:nvPr/>
        </p:nvPicPr>
        <p:blipFill>
          <a:blip r:embed="rId2" cstate="print"/>
          <a:srcRect/>
          <a:stretch>
            <a:fillRect/>
          </a:stretch>
        </p:blipFill>
        <p:spPr bwMode="auto">
          <a:xfrm>
            <a:off x="4724400" y="1295400"/>
            <a:ext cx="3962400" cy="3962400"/>
          </a:xfrm>
          <a:prstGeom prst="rect">
            <a:avLst/>
          </a:prstGeom>
          <a:noFill/>
          <a:ln w="9525">
            <a:noFill/>
            <a:miter lim="800000"/>
            <a:headEnd/>
            <a:tailEnd/>
          </a:ln>
        </p:spPr>
      </p:pic>
    </p:spTree>
    <p:extLst>
      <p:ext uri="{BB962C8B-B14F-4D97-AF65-F5344CB8AC3E}">
        <p14:creationId xmlns:p14="http://schemas.microsoft.com/office/powerpoint/2010/main" val="792637712"/>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smtClean="0"/>
              <a:t>Photoelectric IDS</a:t>
            </a:r>
          </a:p>
        </p:txBody>
      </p:sp>
      <p:sp>
        <p:nvSpPr>
          <p:cNvPr id="94211" name="Rectangle 3"/>
          <p:cNvSpPr>
            <a:spLocks noGrp="1" noChangeArrowheads="1"/>
          </p:cNvSpPr>
          <p:nvPr>
            <p:ph idx="1"/>
          </p:nvPr>
        </p:nvSpPr>
        <p:spPr>
          <a:xfrm>
            <a:off x="5638800" y="1775191"/>
            <a:ext cx="3048000" cy="4625609"/>
          </a:xfrm>
        </p:spPr>
        <p:txBody>
          <a:bodyPr/>
          <a:lstStyle/>
          <a:p>
            <a:r>
              <a:rPr lang="en-US" dirty="0" smtClean="0"/>
              <a:t>Photoelectric – uses light beams to detect when something crosses the beam.</a:t>
            </a:r>
          </a:p>
          <a:p>
            <a:endParaRPr lang="en-US" dirty="0" smtClean="0"/>
          </a:p>
        </p:txBody>
      </p:sp>
      <p:pic>
        <p:nvPicPr>
          <p:cNvPr id="94212" name="Picture 5" descr="photoelectric"/>
          <p:cNvPicPr>
            <a:picLocks noChangeAspect="1" noChangeArrowheads="1"/>
          </p:cNvPicPr>
          <p:nvPr/>
        </p:nvPicPr>
        <p:blipFill>
          <a:blip r:embed="rId2" cstate="print"/>
          <a:srcRect/>
          <a:stretch>
            <a:fillRect/>
          </a:stretch>
        </p:blipFill>
        <p:spPr bwMode="auto">
          <a:xfrm>
            <a:off x="152400" y="1524000"/>
            <a:ext cx="5486400" cy="4870450"/>
          </a:xfrm>
          <a:prstGeom prst="rect">
            <a:avLst/>
          </a:prstGeom>
          <a:noFill/>
          <a:ln w="9525">
            <a:noFill/>
            <a:miter lim="800000"/>
            <a:headEnd/>
            <a:tailEnd/>
          </a:ln>
        </p:spPr>
      </p:pic>
      <p:sp>
        <p:nvSpPr>
          <p:cNvPr id="5" name="Rectangle 4"/>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10208722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smtClean="0"/>
              <a:t>IDS</a:t>
            </a:r>
          </a:p>
        </p:txBody>
      </p:sp>
      <p:sp>
        <p:nvSpPr>
          <p:cNvPr id="95235" name="Rectangle 3"/>
          <p:cNvSpPr>
            <a:spLocks noGrp="1" noChangeArrowheads="1"/>
          </p:cNvSpPr>
          <p:nvPr>
            <p:ph idx="1"/>
          </p:nvPr>
        </p:nvSpPr>
        <p:spPr/>
        <p:txBody>
          <a:bodyPr/>
          <a:lstStyle/>
          <a:p>
            <a:r>
              <a:rPr lang="en-US" smtClean="0"/>
              <a:t>Acoustical Detection – uses sound (like sonar)</a:t>
            </a:r>
          </a:p>
          <a:p>
            <a:r>
              <a:rPr lang="en-US" smtClean="0"/>
              <a:t>Proximity detector/capacitance detectors – emits a measurable magnetic field. If field is disrupted it sets off the alarm. (usually this field is a very small area, as magnetic fields disperse quickly as the area increases)</a:t>
            </a:r>
          </a:p>
          <a:p>
            <a:endParaRPr lang="en-US" smtClean="0"/>
          </a:p>
        </p:txBody>
      </p:sp>
    </p:spTree>
    <p:extLst>
      <p:ext uri="{BB962C8B-B14F-4D97-AF65-F5344CB8AC3E}">
        <p14:creationId xmlns:p14="http://schemas.microsoft.com/office/powerpoint/2010/main" val="43510356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smtClean="0"/>
              <a:t>Passive Infrared IDS</a:t>
            </a:r>
          </a:p>
        </p:txBody>
      </p:sp>
      <p:pic>
        <p:nvPicPr>
          <p:cNvPr id="96259" name="Picture 4" descr="motion-detector"/>
          <p:cNvPicPr>
            <a:picLocks noChangeAspect="1" noChangeArrowheads="1"/>
          </p:cNvPicPr>
          <p:nvPr/>
        </p:nvPicPr>
        <p:blipFill>
          <a:blip r:embed="rId2" cstate="print"/>
          <a:srcRect/>
          <a:stretch>
            <a:fillRect/>
          </a:stretch>
        </p:blipFill>
        <p:spPr bwMode="auto">
          <a:xfrm>
            <a:off x="152400" y="1295400"/>
            <a:ext cx="5257800" cy="4953000"/>
          </a:xfrm>
          <a:prstGeom prst="rect">
            <a:avLst/>
          </a:prstGeom>
          <a:noFill/>
          <a:ln w="9525">
            <a:noFill/>
            <a:miter lim="800000"/>
            <a:headEnd/>
            <a:tailEnd/>
          </a:ln>
        </p:spPr>
      </p:pic>
      <p:sp>
        <p:nvSpPr>
          <p:cNvPr id="96260" name="Text Box 5"/>
          <p:cNvSpPr txBox="1">
            <a:spLocks noChangeArrowheads="1"/>
          </p:cNvSpPr>
          <p:nvPr/>
        </p:nvSpPr>
        <p:spPr bwMode="auto">
          <a:xfrm>
            <a:off x="5486400" y="1295400"/>
            <a:ext cx="3505200" cy="4235450"/>
          </a:xfrm>
          <a:prstGeom prst="rect">
            <a:avLst/>
          </a:prstGeom>
          <a:noFill/>
          <a:ln w="9525">
            <a:noFill/>
            <a:miter lim="800000"/>
            <a:headEnd/>
            <a:tailEnd/>
          </a:ln>
        </p:spPr>
        <p:txBody>
          <a:bodyPr>
            <a:spAutoFit/>
          </a:bodyPr>
          <a:lstStyle/>
          <a:p>
            <a:pPr algn="l">
              <a:spcBef>
                <a:spcPct val="20000"/>
              </a:spcBef>
            </a:pPr>
            <a:r>
              <a:rPr lang="en-US" sz="3200"/>
              <a:t>Passive Infrared (PIR) – monitors heat signatures in a room. (a lot of home automatic light systems are of this type)</a:t>
            </a:r>
          </a:p>
          <a:p>
            <a:pPr>
              <a:spcBef>
                <a:spcPct val="50000"/>
              </a:spcBef>
            </a:pPr>
            <a:endParaRPr lang="en-US" sz="3200"/>
          </a:p>
        </p:txBody>
      </p:sp>
    </p:spTree>
    <p:extLst>
      <p:ext uri="{BB962C8B-B14F-4D97-AF65-F5344CB8AC3E}">
        <p14:creationId xmlns:p14="http://schemas.microsoft.com/office/powerpoint/2010/main" val="30553535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Title 1"/>
          <p:cNvSpPr>
            <a:spLocks noGrp="1"/>
          </p:cNvSpPr>
          <p:nvPr>
            <p:ph type="title"/>
          </p:nvPr>
        </p:nvSpPr>
        <p:spPr/>
        <p:txBody>
          <a:bodyPr/>
          <a:lstStyle/>
          <a:p>
            <a:r>
              <a:rPr lang="en-US" smtClean="0"/>
              <a:t>Environmental Exposures and Controls Primer</a:t>
            </a:r>
          </a:p>
        </p:txBody>
      </p:sp>
      <p:sp>
        <p:nvSpPr>
          <p:cNvPr id="2" name="Text Placeholder 1"/>
          <p:cNvSpPr>
            <a:spLocks noGrp="1"/>
          </p:cNvSpPr>
          <p:nvPr>
            <p:ph type="body" idx="1"/>
          </p:nvPr>
        </p:nvSpPr>
        <p:spPr/>
        <p:txBody>
          <a:bodyPr/>
          <a:lstStyle/>
          <a:p>
            <a:endParaRPr lang="en-US"/>
          </a:p>
        </p:txBody>
      </p:sp>
      <p:sp>
        <p:nvSpPr>
          <p:cNvPr id="67586" name="Slide Number Placeholder 5"/>
          <p:cNvSpPr>
            <a:spLocks noGrp="1"/>
          </p:cNvSpPr>
          <p:nvPr>
            <p:ph type="sldNum" sz="quarter" idx="4"/>
          </p:nvPr>
        </p:nvSpPr>
        <p:spPr bwMode="auto">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3245ADE3-0ACE-464E-93F7-4D85556D7A31}" type="slidenum">
              <a:rPr lang="en-US" smtClean="0"/>
              <a:pPr fontAlgn="base">
                <a:spcBef>
                  <a:spcPct val="0"/>
                </a:spcBef>
                <a:spcAft>
                  <a:spcPct val="0"/>
                </a:spcAft>
              </a:pPr>
              <a:t>18</a:t>
            </a:fld>
            <a:endParaRPr lang="en-US" smtClean="0"/>
          </a:p>
        </p:txBody>
      </p:sp>
    </p:spTree>
    <p:extLst>
      <p:ext uri="{BB962C8B-B14F-4D97-AF65-F5344CB8AC3E}">
        <p14:creationId xmlns:p14="http://schemas.microsoft.com/office/powerpoint/2010/main" val="42814621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smtClean="0"/>
              <a:t>Patrols and Guards</a:t>
            </a:r>
          </a:p>
        </p:txBody>
      </p:sp>
      <p:sp>
        <p:nvSpPr>
          <p:cNvPr id="97283" name="Rectangle 3"/>
          <p:cNvSpPr>
            <a:spLocks noGrp="1" noChangeArrowheads="1"/>
          </p:cNvSpPr>
          <p:nvPr>
            <p:ph idx="1"/>
          </p:nvPr>
        </p:nvSpPr>
        <p:spPr>
          <a:xfrm>
            <a:off x="228600" y="1447800"/>
            <a:ext cx="4648200" cy="4625609"/>
          </a:xfrm>
        </p:spPr>
        <p:txBody>
          <a:bodyPr/>
          <a:lstStyle/>
          <a:p>
            <a:r>
              <a:rPr lang="en-US" dirty="0" smtClean="0"/>
              <a:t>Guards –  provide a dynamic response, guards can make decisions based on the situation, which most other IDS cannot.*</a:t>
            </a:r>
          </a:p>
          <a:p>
            <a:r>
              <a:rPr lang="en-US" dirty="0" smtClean="0"/>
              <a:t>Dogs – highly useful in detecting intruders and discouraging attacks.*</a:t>
            </a:r>
          </a:p>
        </p:txBody>
      </p:sp>
      <p:pic>
        <p:nvPicPr>
          <p:cNvPr id="97284" name="Picture 4" descr="gaurd-dog"/>
          <p:cNvPicPr>
            <a:picLocks noChangeAspect="1" noChangeArrowheads="1"/>
          </p:cNvPicPr>
          <p:nvPr/>
        </p:nvPicPr>
        <p:blipFill>
          <a:blip r:embed="rId2" cstate="print"/>
          <a:srcRect/>
          <a:stretch>
            <a:fillRect/>
          </a:stretch>
        </p:blipFill>
        <p:spPr bwMode="auto">
          <a:xfrm>
            <a:off x="5029200" y="1905000"/>
            <a:ext cx="3771900" cy="3181350"/>
          </a:xfrm>
          <a:prstGeom prst="rect">
            <a:avLst/>
          </a:prstGeom>
          <a:noFill/>
          <a:ln w="9525">
            <a:noFill/>
            <a:miter lim="800000"/>
            <a:headEnd/>
            <a:tailEnd/>
          </a:ln>
        </p:spPr>
      </p:pic>
    </p:spTree>
    <p:extLst>
      <p:ext uri="{BB962C8B-B14F-4D97-AF65-F5344CB8AC3E}">
        <p14:creationId xmlns:p14="http://schemas.microsoft.com/office/powerpoint/2010/main" val="42385811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6"/>
          <p:cNvSpPr>
            <a:spLocks noGrp="1"/>
          </p:cNvSpPr>
          <p:nvPr>
            <p:ph type="title"/>
          </p:nvPr>
        </p:nvSpPr>
        <p:spPr/>
        <p:txBody>
          <a:bodyPr/>
          <a:lstStyle/>
          <a:p>
            <a:pPr eaLnBrk="1" hangingPunct="1"/>
            <a:r>
              <a:rPr smtClean="0"/>
              <a:t>Physical Security</a:t>
            </a:r>
          </a:p>
        </p:txBody>
      </p:sp>
      <p:sp>
        <p:nvSpPr>
          <p:cNvPr id="6" name="Text Placeholder 5"/>
          <p:cNvSpPr>
            <a:spLocks noGrp="1"/>
          </p:cNvSpPr>
          <p:nvPr>
            <p:ph type="body" idx="1"/>
          </p:nvPr>
        </p:nvSpPr>
        <p:spPr/>
        <p:txBody>
          <a:bodyPr/>
          <a:lstStyle/>
          <a:p>
            <a:endParaRPr lang="en-US"/>
          </a:p>
        </p:txBody>
      </p:sp>
      <p:sp>
        <p:nvSpPr>
          <p:cNvPr id="69633" name="Slide Number Placeholder 5"/>
          <p:cNvSpPr>
            <a:spLocks noGrp="1"/>
          </p:cNvSpPr>
          <p:nvPr>
            <p:ph type="sldNum" sz="quarter" idx="4294967295"/>
          </p:nvPr>
        </p:nvSpPr>
        <p:spPr bwMode="auto">
          <a:xfrm>
            <a:off x="8229600" y="6559971"/>
            <a:ext cx="762000" cy="2635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036027C7-F312-4792-A543-C059DB1E1328}" type="slidenum">
              <a:rPr lang="en-US" smtClean="0"/>
              <a:pPr fontAlgn="base">
                <a:spcBef>
                  <a:spcPct val="0"/>
                </a:spcBef>
                <a:spcAft>
                  <a:spcPct val="0"/>
                </a:spcAft>
              </a:pPr>
              <a:t>19</a:t>
            </a:fld>
            <a:endParaRPr lang="en-US" smtClean="0"/>
          </a:p>
        </p:txBody>
      </p:sp>
    </p:spTree>
    <p:extLst>
      <p:ext uri="{BB962C8B-B14F-4D97-AF65-F5344CB8AC3E}">
        <p14:creationId xmlns:p14="http://schemas.microsoft.com/office/powerpoint/2010/main" val="171761871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a:t>
            </a:fld>
            <a:endParaRPr lang="en-US" dirty="0"/>
          </a:p>
        </p:txBody>
      </p:sp>
      <p:sp>
        <p:nvSpPr>
          <p:cNvPr id="3" name="Title 2"/>
          <p:cNvSpPr>
            <a:spLocks noGrp="1"/>
          </p:cNvSpPr>
          <p:nvPr>
            <p:ph type="title"/>
          </p:nvPr>
        </p:nvSpPr>
        <p:spPr/>
        <p:txBody>
          <a:bodyPr/>
          <a:lstStyle/>
          <a:p>
            <a:r>
              <a:rPr lang="en-US" smtClean="0"/>
              <a:t>Housekeeping</a:t>
            </a:r>
            <a:endParaRPr lang="en-US" dirty="0"/>
          </a:p>
        </p:txBody>
      </p:sp>
      <p:sp>
        <p:nvSpPr>
          <p:cNvPr id="4" name="Content Placeholder 3"/>
          <p:cNvSpPr>
            <a:spLocks noGrp="1"/>
          </p:cNvSpPr>
          <p:nvPr>
            <p:ph idx="1"/>
          </p:nvPr>
        </p:nvSpPr>
        <p:spPr/>
        <p:txBody>
          <a:bodyPr>
            <a:normAutofit/>
          </a:bodyPr>
          <a:lstStyle/>
          <a:p>
            <a:r>
              <a:rPr lang="en-US" dirty="0" smtClean="0"/>
              <a:t>Class Website: </a:t>
            </a:r>
            <a:r>
              <a:rPr lang="en-US" dirty="0">
                <a:hlinkClick r:id="rId3"/>
              </a:rPr>
              <a:t>https://</a:t>
            </a:r>
            <a:r>
              <a:rPr lang="en-US" dirty="0" smtClean="0">
                <a:hlinkClick r:id="rId3"/>
              </a:rPr>
              <a:t>elearning.utdallas.edu</a:t>
            </a:r>
            <a:r>
              <a:rPr lang="en-US" dirty="0" smtClean="0"/>
              <a:t> </a:t>
            </a:r>
          </a:p>
          <a:p>
            <a:r>
              <a:rPr lang="en-US" dirty="0" smtClean="0"/>
              <a:t>Dropbox: </a:t>
            </a:r>
            <a:r>
              <a:rPr lang="en-US" dirty="0" smtClean="0">
                <a:hlinkClick r:id="rId4"/>
              </a:rPr>
              <a:t>https://goo.gl/9AFyoE</a:t>
            </a:r>
            <a:r>
              <a:rPr lang="en-US" dirty="0" smtClean="0"/>
              <a:t>  </a:t>
            </a:r>
          </a:p>
          <a:p>
            <a:r>
              <a:rPr lang="en-US" dirty="0" smtClean="0"/>
              <a:t>UTD </a:t>
            </a:r>
            <a:r>
              <a:rPr lang="en-US" dirty="0"/>
              <a:t>Email: </a:t>
            </a:r>
            <a:r>
              <a:rPr lang="en-US" dirty="0" smtClean="0">
                <a:hlinkClick r:id="rId5"/>
              </a:rPr>
              <a:t>cmd140430@utdallas.edu</a:t>
            </a:r>
            <a:endParaRPr lang="en-US" dirty="0" smtClean="0"/>
          </a:p>
          <a:p>
            <a:r>
              <a:rPr lang="en-US" dirty="0" smtClean="0"/>
              <a:t>Gmail: </a:t>
            </a:r>
            <a:r>
              <a:rPr lang="en-US" dirty="0" smtClean="0">
                <a:hlinkClick r:id="rId6"/>
              </a:rPr>
              <a:t>davischr2@gmail.com</a:t>
            </a:r>
            <a:r>
              <a:rPr lang="en-US" dirty="0" smtClean="0"/>
              <a:t> </a:t>
            </a:r>
            <a:endParaRPr lang="en-US" dirty="0"/>
          </a:p>
          <a:p>
            <a:r>
              <a:rPr lang="en-US" dirty="0" smtClean="0"/>
              <a:t>Google Voice: 214-771-8122 (Text &amp; Emergencies)</a:t>
            </a:r>
          </a:p>
          <a:p>
            <a:r>
              <a:rPr lang="en-US" dirty="0" smtClean="0"/>
              <a:t>LinkedIn: </a:t>
            </a:r>
            <a:r>
              <a:rPr lang="en-US" dirty="0" smtClean="0">
                <a:hlinkClick r:id="rId7"/>
              </a:rPr>
              <a:t>www.LinkedIn.com/in/ChristopherDavis</a:t>
            </a:r>
            <a:r>
              <a:rPr lang="en-US" dirty="0" smtClean="0"/>
              <a:t> </a:t>
            </a:r>
          </a:p>
          <a:p>
            <a:r>
              <a:rPr lang="en-US" dirty="0" smtClean="0"/>
              <a:t>Blog: </a:t>
            </a:r>
            <a:r>
              <a:rPr lang="en-US" dirty="0" smtClean="0">
                <a:hlinkClick r:id="rId8"/>
              </a:rPr>
              <a:t>www.cloudauditcontrols.com</a:t>
            </a:r>
            <a:r>
              <a:rPr lang="en-US" dirty="0" smtClean="0"/>
              <a:t> </a:t>
            </a:r>
          </a:p>
          <a:p>
            <a:r>
              <a:rPr lang="en-US" dirty="0" smtClean="0"/>
              <a:t>Class: Monday </a:t>
            </a:r>
            <a:r>
              <a:rPr lang="en-US" dirty="0"/>
              <a:t> 7:00pm-9:45pm  JSOM 12.210</a:t>
            </a:r>
            <a:endParaRPr lang="en-US" dirty="0" smtClean="0"/>
          </a:p>
        </p:txBody>
      </p:sp>
      <p:sp>
        <p:nvSpPr>
          <p:cNvPr id="5" name="Text Placeholder 4"/>
          <p:cNvSpPr>
            <a:spLocks noGrp="1"/>
          </p:cNvSpPr>
          <p:nvPr>
            <p:ph type="body" idx="11"/>
          </p:nvPr>
        </p:nvSpPr>
        <p:spPr/>
        <p:txBody>
          <a:bodyPr/>
          <a:lstStyle/>
          <a:p>
            <a:r>
              <a:rPr lang="en-US" dirty="0" smtClean="0"/>
              <a:t>Any Questions? Please do not hesitate to email. Or text.</a:t>
            </a:r>
            <a:endParaRPr lang="en-US" dirty="0"/>
          </a:p>
        </p:txBody>
      </p:sp>
      <p:sp>
        <p:nvSpPr>
          <p:cNvPr id="6" name="Rounded Rectangle 5"/>
          <p:cNvSpPr/>
          <p:nvPr/>
        </p:nvSpPr>
        <p:spPr>
          <a:xfrm>
            <a:off x="505407" y="2181807"/>
            <a:ext cx="5514393" cy="586740"/>
          </a:xfrm>
          <a:prstGeom prst="round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04493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
          <p:cNvSpPr>
            <a:spLocks noGrp="1"/>
          </p:cNvSpPr>
          <p:nvPr>
            <p:ph idx="1"/>
          </p:nvPr>
        </p:nvSpPr>
        <p:spPr/>
        <p:txBody>
          <a:bodyPr>
            <a:normAutofit/>
          </a:bodyPr>
          <a:lstStyle/>
          <a:p>
            <a:pPr eaLnBrk="1" hangingPunct="1"/>
            <a:r>
              <a:rPr lang="en-US" b="1" smtClean="0"/>
              <a:t>Physical</a:t>
            </a:r>
            <a:r>
              <a:rPr lang="en-US" smtClean="0"/>
              <a:t>: Nature, Vandals (people), Terrorism, Projectiles, Fire</a:t>
            </a:r>
            <a:endParaRPr lang="en-US" u="sng" smtClean="0"/>
          </a:p>
          <a:p>
            <a:pPr eaLnBrk="1" hangingPunct="1"/>
            <a:r>
              <a:rPr lang="en-US" b="1" smtClean="0"/>
              <a:t>Environmental</a:t>
            </a:r>
            <a:r>
              <a:rPr lang="en-US" smtClean="0"/>
              <a:t>: Temperature, Gases, Humidity, Weather, Organisms (including black mold), Static Electricity, Earth Movement</a:t>
            </a:r>
            <a:endParaRPr lang="en-US" u="sng" smtClean="0"/>
          </a:p>
          <a:p>
            <a:pPr eaLnBrk="1" hangingPunct="1"/>
            <a:r>
              <a:rPr lang="en-US" b="1" smtClean="0"/>
              <a:t>Utility</a:t>
            </a:r>
            <a:r>
              <a:rPr lang="en-US" smtClean="0"/>
              <a:t>: Power, (spikes, surges, brownouts) Water, Sewer, Telecommunications</a:t>
            </a:r>
          </a:p>
          <a:p>
            <a:pPr eaLnBrk="1" hangingPunct="1"/>
            <a:endParaRPr lang="en-US" smtClean="0"/>
          </a:p>
        </p:txBody>
      </p:sp>
      <p:sp>
        <p:nvSpPr>
          <p:cNvPr id="71682" name="Rectangle 2"/>
          <p:cNvSpPr>
            <a:spLocks noGrp="1"/>
          </p:cNvSpPr>
          <p:nvPr>
            <p:ph type="title"/>
          </p:nvPr>
        </p:nvSpPr>
        <p:spPr/>
        <p:txBody>
          <a:bodyPr/>
          <a:lstStyle/>
          <a:p>
            <a:pPr eaLnBrk="1" hangingPunct="1"/>
            <a:r>
              <a:rPr smtClean="0"/>
              <a:t>Physical Security Threats</a:t>
            </a:r>
          </a:p>
        </p:txBody>
      </p:sp>
      <p:sp>
        <p:nvSpPr>
          <p:cNvPr id="71681" name="Slide Number Placeholder 5"/>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A8357F58-17B1-4DD4-B831-B43FA06730DF}" type="slidenum">
              <a:rPr lang="en-US" smtClean="0"/>
              <a:pPr fontAlgn="base">
                <a:spcBef>
                  <a:spcPct val="0"/>
                </a:spcBef>
                <a:spcAft>
                  <a:spcPct val="0"/>
                </a:spcAft>
              </a:pPr>
              <a:t>20</a:t>
            </a:fld>
            <a:endParaRPr lang="en-US" smtClean="0"/>
          </a:p>
        </p:txBody>
      </p:sp>
    </p:spTree>
    <p:extLst>
      <p:ext uri="{BB962C8B-B14F-4D97-AF65-F5344CB8AC3E}">
        <p14:creationId xmlns:p14="http://schemas.microsoft.com/office/powerpoint/2010/main" val="32123219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21</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70" y="814208"/>
            <a:ext cx="8590460" cy="5229583"/>
          </a:xfrm>
          <a:prstGeom prst="rect">
            <a:avLst/>
          </a:prstGeom>
        </p:spPr>
      </p:pic>
    </p:spTree>
    <p:extLst>
      <p:ext uri="{BB962C8B-B14F-4D97-AF65-F5344CB8AC3E}">
        <p14:creationId xmlns:p14="http://schemas.microsoft.com/office/powerpoint/2010/main" val="41731662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22</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533400"/>
            <a:ext cx="6191250" cy="4010025"/>
          </a:xfrm>
          <a:prstGeom prst="rect">
            <a:avLst/>
          </a:prstGeom>
        </p:spPr>
      </p:pic>
      <p:pic>
        <p:nvPicPr>
          <p:cNvPr id="6" name="Picture 5"/>
          <p:cNvPicPr>
            <a:picLocks noChangeAspect="1"/>
          </p:cNvPicPr>
          <p:nvPr/>
        </p:nvPicPr>
        <p:blipFill>
          <a:blip r:embed="rId3"/>
          <a:stretch>
            <a:fillRect/>
          </a:stretch>
        </p:blipFill>
        <p:spPr>
          <a:xfrm>
            <a:off x="2265563" y="1981200"/>
            <a:ext cx="5006774" cy="42142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087" y="533400"/>
            <a:ext cx="6981825" cy="5791200"/>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5234" r="12120"/>
          <a:stretch/>
        </p:blipFill>
        <p:spPr>
          <a:xfrm>
            <a:off x="0" y="499957"/>
            <a:ext cx="9144000" cy="5858086"/>
          </a:xfrm>
          <a:prstGeom prst="rect">
            <a:avLst/>
          </a:prstGeom>
        </p:spPr>
      </p:pic>
    </p:spTree>
    <p:extLst>
      <p:ext uri="{BB962C8B-B14F-4D97-AF65-F5344CB8AC3E}">
        <p14:creationId xmlns:p14="http://schemas.microsoft.com/office/powerpoint/2010/main" val="31312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p:cNvSpPr>
          <p:nvPr>
            <p:ph idx="1"/>
          </p:nvPr>
        </p:nvSpPr>
        <p:spPr/>
        <p:txBody>
          <a:bodyPr>
            <a:normAutofit/>
          </a:bodyPr>
          <a:lstStyle/>
          <a:p>
            <a:pPr marL="533400" indent="-533400" eaLnBrk="1" hangingPunct="1">
              <a:buFont typeface="Wingdings" pitchFamily="2" charset="2"/>
              <a:buAutoNum type="arabicPeriod"/>
            </a:pPr>
            <a:r>
              <a:rPr lang="en-US" smtClean="0"/>
              <a:t>What Environmental Threats Should We Be Concerned About in North Texas?</a:t>
            </a:r>
          </a:p>
          <a:p>
            <a:pPr marL="533400" indent="-533400" eaLnBrk="1" hangingPunct="1">
              <a:buFont typeface="Wingdings" pitchFamily="2" charset="2"/>
              <a:buAutoNum type="arabicPeriod"/>
            </a:pPr>
            <a:endParaRPr lang="en-US" smtClean="0"/>
          </a:p>
          <a:p>
            <a:pPr marL="533400" indent="-533400" eaLnBrk="1" hangingPunct="1">
              <a:buFont typeface="Wingdings" pitchFamily="2" charset="2"/>
              <a:buAutoNum type="arabicPeriod"/>
            </a:pPr>
            <a:endParaRPr lang="en-US" smtClean="0"/>
          </a:p>
          <a:p>
            <a:pPr marL="533400" indent="-533400" eaLnBrk="1" hangingPunct="1">
              <a:buFont typeface="Wingdings" pitchFamily="2" charset="2"/>
              <a:buAutoNum type="arabicPeriod"/>
            </a:pPr>
            <a:r>
              <a:rPr lang="en-US" smtClean="0"/>
              <a:t>Name Three Physical Threats that Your Organization Faces?</a:t>
            </a:r>
          </a:p>
        </p:txBody>
      </p:sp>
      <p:sp>
        <p:nvSpPr>
          <p:cNvPr id="73730" name="Rectangle 2"/>
          <p:cNvSpPr>
            <a:spLocks noGrp="1"/>
          </p:cNvSpPr>
          <p:nvPr>
            <p:ph type="title"/>
          </p:nvPr>
        </p:nvSpPr>
        <p:spPr/>
        <p:txBody>
          <a:bodyPr/>
          <a:lstStyle/>
          <a:p>
            <a:pPr eaLnBrk="1" hangingPunct="1"/>
            <a:r>
              <a:rPr smtClean="0"/>
              <a:t>Reflective Questions</a:t>
            </a:r>
          </a:p>
        </p:txBody>
      </p:sp>
      <p:sp>
        <p:nvSpPr>
          <p:cNvPr id="73729" name="Slide Number Placeholder 5"/>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6BC528EB-0853-43AB-B591-F7FF3CE1C1CD}" type="slidenum">
              <a:rPr lang="en-US" smtClean="0"/>
              <a:pPr fontAlgn="base">
                <a:spcBef>
                  <a:spcPct val="0"/>
                </a:spcBef>
                <a:spcAft>
                  <a:spcPct val="0"/>
                </a:spcAft>
              </a:pPr>
              <a:t>23</a:t>
            </a:fld>
            <a:endParaRPr lang="en-US" smtClean="0"/>
          </a:p>
        </p:txBody>
      </p:sp>
    </p:spTree>
    <p:extLst>
      <p:ext uri="{BB962C8B-B14F-4D97-AF65-F5344CB8AC3E}">
        <p14:creationId xmlns:p14="http://schemas.microsoft.com/office/powerpoint/2010/main" val="2866078613"/>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p:nvPr>
        </p:nvSpPr>
        <p:spPr/>
        <p:txBody>
          <a:bodyPr/>
          <a:lstStyle/>
          <a:p>
            <a:pPr eaLnBrk="1" hangingPunct="1"/>
            <a:r>
              <a:rPr sz="4000" smtClean="0"/>
              <a:t>Facility and Personnel Controls</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4294967295"/>
          </p:nvPr>
        </p:nvSpPr>
        <p:spPr>
          <a:xfrm>
            <a:off x="8229600" y="6559971"/>
            <a:ext cx="762000" cy="263525"/>
          </a:xfrm>
          <a:prstGeom prst="rect">
            <a:avLst/>
          </a:prstGeom>
        </p:spPr>
        <p:txBody>
          <a:bodyPr/>
          <a:lstStyle/>
          <a:p>
            <a:pPr>
              <a:defRPr/>
            </a:pPr>
            <a:fld id="{E24C5493-5E1B-4096-9AB7-A3900A97FC3D}" type="slidenum">
              <a:rPr lang="en-US" smtClean="0"/>
              <a:pPr>
                <a:defRPr/>
              </a:pPr>
              <a:t>24</a:t>
            </a:fld>
            <a:endParaRPr lang="en-US" dirty="0"/>
          </a:p>
        </p:txBody>
      </p:sp>
    </p:spTree>
    <p:extLst>
      <p:ext uri="{BB962C8B-B14F-4D97-AF65-F5344CB8AC3E}">
        <p14:creationId xmlns:p14="http://schemas.microsoft.com/office/powerpoint/2010/main" val="4033962395"/>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p:cNvSpPr>
          <p:nvPr>
            <p:ph idx="1"/>
          </p:nvPr>
        </p:nvSpPr>
        <p:spPr/>
        <p:txBody>
          <a:bodyPr/>
          <a:lstStyle/>
          <a:p>
            <a:pPr eaLnBrk="1" hangingPunct="1"/>
            <a:r>
              <a:rPr lang="en-US" smtClean="0"/>
              <a:t>Facility Requirements Planning</a:t>
            </a:r>
          </a:p>
          <a:p>
            <a:pPr eaLnBrk="1" hangingPunct="1"/>
            <a:r>
              <a:rPr lang="en-US" smtClean="0"/>
              <a:t>Facility Security Management</a:t>
            </a:r>
          </a:p>
          <a:p>
            <a:pPr eaLnBrk="1" hangingPunct="1"/>
            <a:r>
              <a:rPr lang="en-US" smtClean="0"/>
              <a:t>Personnel Controls</a:t>
            </a:r>
          </a:p>
        </p:txBody>
      </p:sp>
      <p:sp>
        <p:nvSpPr>
          <p:cNvPr id="76802" name="Rectangle 2"/>
          <p:cNvSpPr>
            <a:spLocks noGrp="1"/>
          </p:cNvSpPr>
          <p:nvPr>
            <p:ph type="title"/>
          </p:nvPr>
        </p:nvSpPr>
        <p:spPr/>
        <p:txBody>
          <a:bodyPr/>
          <a:lstStyle/>
          <a:p>
            <a:pPr eaLnBrk="1" hangingPunct="1"/>
            <a:r>
              <a:rPr smtClean="0"/>
              <a:t>Administrative Controls</a:t>
            </a:r>
          </a:p>
        </p:txBody>
      </p:sp>
      <p:sp>
        <p:nvSpPr>
          <p:cNvPr id="4" name="Slide Number Placeholder 3"/>
          <p:cNvSpPr>
            <a:spLocks noGrp="1"/>
          </p:cNvSpPr>
          <p:nvPr>
            <p:ph type="sldNum" sz="quarter" idx="10"/>
          </p:nvPr>
        </p:nvSpPr>
        <p:spPr/>
        <p:txBody>
          <a:bodyPr/>
          <a:lstStyle/>
          <a:p>
            <a:pPr>
              <a:defRPr/>
            </a:pPr>
            <a:fld id="{D067B006-7058-4E4B-89CA-810A8AD30596}" type="slidenum">
              <a:rPr lang="en-US" smtClean="0"/>
              <a:pPr>
                <a:defRPr/>
              </a:pPr>
              <a:t>25</a:t>
            </a:fld>
            <a:endParaRPr lang="en-US" dirty="0"/>
          </a:p>
        </p:txBody>
      </p:sp>
    </p:spTree>
    <p:extLst>
      <p:ext uri="{BB962C8B-B14F-4D97-AF65-F5344CB8AC3E}">
        <p14:creationId xmlns:p14="http://schemas.microsoft.com/office/powerpoint/2010/main" val="50378425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p:cNvSpPr>
          <p:nvPr>
            <p:ph idx="1"/>
          </p:nvPr>
        </p:nvSpPr>
        <p:spPr>
          <a:xfrm>
            <a:off x="152400" y="1219199"/>
            <a:ext cx="3657600" cy="5339649"/>
          </a:xfrm>
        </p:spPr>
        <p:txBody>
          <a:bodyPr>
            <a:normAutofit/>
          </a:bodyPr>
          <a:lstStyle/>
          <a:p>
            <a:pPr eaLnBrk="1" hangingPunct="1"/>
            <a:r>
              <a:rPr lang="en-US" sz="2400" dirty="0" smtClean="0"/>
              <a:t>Neighborhood</a:t>
            </a:r>
          </a:p>
          <a:p>
            <a:pPr eaLnBrk="1" hangingPunct="1"/>
            <a:r>
              <a:rPr lang="en-US" sz="2400" dirty="0" smtClean="0"/>
              <a:t>Joint Tenancy</a:t>
            </a:r>
          </a:p>
          <a:p>
            <a:pPr eaLnBrk="1" hangingPunct="1"/>
            <a:r>
              <a:rPr lang="en-US" sz="2400" dirty="0" smtClean="0"/>
              <a:t>Natural Disasters</a:t>
            </a:r>
          </a:p>
          <a:p>
            <a:pPr eaLnBrk="1" hangingPunct="1"/>
            <a:r>
              <a:rPr lang="en-US" sz="2400" dirty="0" smtClean="0"/>
              <a:t>Visibility (low key is the rule here)</a:t>
            </a:r>
          </a:p>
          <a:p>
            <a:pPr eaLnBrk="1" hangingPunct="1"/>
            <a:r>
              <a:rPr lang="en-US" sz="2400" dirty="0" smtClean="0"/>
              <a:t>Public Access, Roads, Congestion</a:t>
            </a:r>
          </a:p>
          <a:p>
            <a:pPr eaLnBrk="1" hangingPunct="1"/>
            <a:r>
              <a:rPr lang="en-US" sz="2400" dirty="0" smtClean="0"/>
              <a:t>Proximity to Emergency Services</a:t>
            </a:r>
          </a:p>
        </p:txBody>
      </p:sp>
      <p:sp>
        <p:nvSpPr>
          <p:cNvPr id="78850" name="Rectangle 2"/>
          <p:cNvSpPr>
            <a:spLocks noGrp="1"/>
          </p:cNvSpPr>
          <p:nvPr>
            <p:ph type="title"/>
          </p:nvPr>
        </p:nvSpPr>
        <p:spPr/>
        <p:txBody>
          <a:bodyPr/>
          <a:lstStyle/>
          <a:p>
            <a:pPr eaLnBrk="1" hangingPunct="1"/>
            <a:r>
              <a:rPr smtClean="0"/>
              <a:t>Choosing a Secure Site</a:t>
            </a:r>
          </a:p>
        </p:txBody>
      </p:sp>
      <p:sp>
        <p:nvSpPr>
          <p:cNvPr id="4" name="Slide Number Placeholder 3"/>
          <p:cNvSpPr>
            <a:spLocks noGrp="1"/>
          </p:cNvSpPr>
          <p:nvPr>
            <p:ph type="sldNum" sz="quarter" idx="10"/>
          </p:nvPr>
        </p:nvSpPr>
        <p:spPr/>
        <p:txBody>
          <a:bodyPr/>
          <a:lstStyle/>
          <a:p>
            <a:pPr>
              <a:defRPr/>
            </a:pPr>
            <a:fld id="{D067B006-7058-4E4B-89CA-810A8AD30596}" type="slidenum">
              <a:rPr lang="en-US" smtClean="0"/>
              <a:pPr>
                <a:defRPr/>
              </a:pPr>
              <a:t>26</a:t>
            </a:fld>
            <a:endParaRPr lang="en-US" dirty="0"/>
          </a:p>
        </p:txBody>
      </p:sp>
      <p:pic>
        <p:nvPicPr>
          <p:cNvPr id="2" name="Picture 1"/>
          <p:cNvPicPr>
            <a:picLocks noChangeAspect="1"/>
          </p:cNvPicPr>
          <p:nvPr/>
        </p:nvPicPr>
        <p:blipFill>
          <a:blip r:embed="rId3"/>
          <a:stretch>
            <a:fillRect/>
          </a:stretch>
        </p:blipFill>
        <p:spPr>
          <a:xfrm>
            <a:off x="4038600" y="1236132"/>
            <a:ext cx="4876800" cy="4117359"/>
          </a:xfrm>
          <a:prstGeom prst="rect">
            <a:avLst/>
          </a:prstGeom>
        </p:spPr>
      </p:pic>
    </p:spTree>
    <p:extLst>
      <p:ext uri="{BB962C8B-B14F-4D97-AF65-F5344CB8AC3E}">
        <p14:creationId xmlns:p14="http://schemas.microsoft.com/office/powerpoint/2010/main" val="1594666460"/>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15638" y="-12132"/>
            <a:ext cx="5936494" cy="4259949"/>
          </a:xfrm>
          <a:prstGeom prst="rect">
            <a:avLst/>
          </a:prstGeom>
          <a:ln w="317500" cap="sq">
            <a:solidFill>
              <a:schemeClr val="bg1"/>
            </a:solidFill>
            <a:prstDash val="solid"/>
            <a:miter lim="800000"/>
          </a:ln>
          <a:effectLst/>
        </p:spPr>
      </p:pic>
      <p:sp>
        <p:nvSpPr>
          <p:cNvPr id="2" name="Slide Number Placeholder 1"/>
          <p:cNvSpPr>
            <a:spLocks noGrp="1"/>
          </p:cNvSpPr>
          <p:nvPr>
            <p:ph type="sldNum" sz="quarter" idx="10"/>
          </p:nvPr>
        </p:nvSpPr>
        <p:spPr>
          <a:ln w="317500">
            <a:solidFill>
              <a:schemeClr val="bg1"/>
            </a:solidFill>
          </a:ln>
          <a:effectLst/>
        </p:spPr>
        <p:txBody>
          <a:bodyPr/>
          <a:lstStyle/>
          <a:p>
            <a:fld id="{FB124A42-3BFC-4002-A422-5D3896DD5E41}" type="slidenum">
              <a:rPr lang="en-US" smtClean="0"/>
              <a:pPr/>
              <a:t>27</a:t>
            </a:fld>
            <a:endParaRPr lang="en-US" dirty="0"/>
          </a:p>
        </p:txBody>
      </p:sp>
      <p:pic>
        <p:nvPicPr>
          <p:cNvPr id="5" name="Picture 4"/>
          <p:cNvPicPr>
            <a:picLocks noChangeAspect="1"/>
          </p:cNvPicPr>
          <p:nvPr/>
        </p:nvPicPr>
        <p:blipFill>
          <a:blip r:embed="rId3"/>
          <a:stretch>
            <a:fillRect/>
          </a:stretch>
        </p:blipFill>
        <p:spPr>
          <a:xfrm>
            <a:off x="1828800" y="1905000"/>
            <a:ext cx="7241159" cy="4820001"/>
          </a:xfrm>
          <a:prstGeom prst="rect">
            <a:avLst/>
          </a:prstGeom>
          <a:ln w="317500" cap="sq">
            <a:solidFill>
              <a:schemeClr val="bg1"/>
            </a:solidFill>
            <a:prstDash val="solid"/>
            <a:miter lim="800000"/>
          </a:ln>
          <a:effectLst/>
        </p:spPr>
      </p:pic>
      <p:pic>
        <p:nvPicPr>
          <p:cNvPr id="6" name="Picture 5"/>
          <p:cNvPicPr>
            <a:picLocks noChangeAspect="1"/>
          </p:cNvPicPr>
          <p:nvPr/>
        </p:nvPicPr>
        <p:blipFill>
          <a:blip r:embed="rId4"/>
          <a:stretch>
            <a:fillRect/>
          </a:stretch>
        </p:blipFill>
        <p:spPr>
          <a:xfrm>
            <a:off x="-1918" y="3048798"/>
            <a:ext cx="9145918" cy="3809202"/>
          </a:xfrm>
          <a:prstGeom prst="rect">
            <a:avLst/>
          </a:prstGeom>
          <a:ln w="317500" cap="sq">
            <a:solidFill>
              <a:schemeClr val="bg1"/>
            </a:solidFill>
            <a:prstDash val="solid"/>
            <a:miter lim="800000"/>
          </a:ln>
          <a:effectLst/>
        </p:spPr>
      </p:pic>
      <p:pic>
        <p:nvPicPr>
          <p:cNvPr id="7" name="Picture 6"/>
          <p:cNvPicPr>
            <a:picLocks noChangeAspect="1"/>
          </p:cNvPicPr>
          <p:nvPr/>
        </p:nvPicPr>
        <p:blipFill>
          <a:blip r:embed="rId5"/>
          <a:stretch>
            <a:fillRect/>
          </a:stretch>
        </p:blipFill>
        <p:spPr>
          <a:xfrm>
            <a:off x="751580" y="2803809"/>
            <a:ext cx="7399661" cy="4054191"/>
          </a:xfrm>
          <a:prstGeom prst="rect">
            <a:avLst/>
          </a:prstGeom>
          <a:ln w="317500" cap="sq">
            <a:solidFill>
              <a:schemeClr val="bg1"/>
            </a:solidFill>
            <a:prstDash val="solid"/>
            <a:miter lim="800000"/>
          </a:ln>
          <a:effectLst/>
        </p:spPr>
      </p:pic>
      <p:pic>
        <p:nvPicPr>
          <p:cNvPr id="15" name="Picture 14"/>
          <p:cNvPicPr>
            <a:picLocks noChangeAspect="1"/>
          </p:cNvPicPr>
          <p:nvPr/>
        </p:nvPicPr>
        <p:blipFill>
          <a:blip r:embed="rId6"/>
          <a:stretch>
            <a:fillRect/>
          </a:stretch>
        </p:blipFill>
        <p:spPr>
          <a:xfrm>
            <a:off x="-31275" y="819327"/>
            <a:ext cx="9144793" cy="5553937"/>
          </a:xfrm>
          <a:prstGeom prst="rect">
            <a:avLst/>
          </a:prstGeom>
          <a:ln w="317500" cap="sq">
            <a:solidFill>
              <a:schemeClr val="bg1"/>
            </a:solidFill>
            <a:prstDash val="solid"/>
            <a:miter lim="800000"/>
          </a:ln>
          <a:effectLst/>
        </p:spPr>
      </p:pic>
      <p:pic>
        <p:nvPicPr>
          <p:cNvPr id="12" name="Picture 11"/>
          <p:cNvPicPr>
            <a:picLocks noChangeAspect="1"/>
          </p:cNvPicPr>
          <p:nvPr/>
        </p:nvPicPr>
        <p:blipFill>
          <a:blip r:embed="rId7"/>
          <a:stretch>
            <a:fillRect/>
          </a:stretch>
        </p:blipFill>
        <p:spPr>
          <a:xfrm>
            <a:off x="176023" y="0"/>
            <a:ext cx="8785097" cy="3847671"/>
          </a:xfrm>
          <a:prstGeom prst="rect">
            <a:avLst/>
          </a:prstGeom>
          <a:ln w="317500" cap="sq">
            <a:solidFill>
              <a:schemeClr val="bg1"/>
            </a:solidFill>
            <a:prstDash val="solid"/>
            <a:miter lim="800000"/>
          </a:ln>
          <a:effectLst/>
        </p:spPr>
      </p:pic>
      <p:pic>
        <p:nvPicPr>
          <p:cNvPr id="11" name="Picture 10"/>
          <p:cNvPicPr>
            <a:picLocks noChangeAspect="1"/>
          </p:cNvPicPr>
          <p:nvPr/>
        </p:nvPicPr>
        <p:blipFill>
          <a:blip r:embed="rId8"/>
          <a:stretch>
            <a:fillRect/>
          </a:stretch>
        </p:blipFill>
        <p:spPr>
          <a:xfrm>
            <a:off x="-15638" y="2430396"/>
            <a:ext cx="9175275" cy="4427604"/>
          </a:xfrm>
          <a:prstGeom prst="rect">
            <a:avLst/>
          </a:prstGeom>
          <a:ln w="317500" cap="sq">
            <a:solidFill>
              <a:schemeClr val="bg1"/>
            </a:solidFill>
            <a:prstDash val="solid"/>
            <a:miter lim="800000"/>
          </a:ln>
          <a:effectLst/>
        </p:spPr>
      </p:pic>
    </p:spTree>
    <p:extLst>
      <p:ext uri="{BB962C8B-B14F-4D97-AF65-F5344CB8AC3E}">
        <p14:creationId xmlns:p14="http://schemas.microsoft.com/office/powerpoint/2010/main" val="105464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9"/>
          <p:cNvSpPr>
            <a:spLocks noGrp="1"/>
          </p:cNvSpPr>
          <p:nvPr>
            <p:ph idx="1"/>
          </p:nvPr>
        </p:nvSpPr>
        <p:spPr/>
        <p:txBody>
          <a:bodyPr/>
          <a:lstStyle/>
          <a:p>
            <a:pPr eaLnBrk="1" hangingPunct="1"/>
            <a:r>
              <a:rPr lang="en-US" sz="2800" smtClean="0"/>
              <a:t>Exterior Protection (i.e. fences, bright lighting)</a:t>
            </a:r>
          </a:p>
          <a:p>
            <a:pPr eaLnBrk="1" hangingPunct="1"/>
            <a:r>
              <a:rPr lang="en-US" sz="2800" smtClean="0"/>
              <a:t>CCTV, Guards, Alarm Systems</a:t>
            </a:r>
          </a:p>
          <a:p>
            <a:pPr eaLnBrk="1" hangingPunct="1"/>
            <a:r>
              <a:rPr lang="en-US" sz="2800" smtClean="0"/>
              <a:t>Limited Window Space or Shatter-proof Glass to Prevent Break-in</a:t>
            </a:r>
          </a:p>
          <a:p>
            <a:pPr eaLnBrk="1" hangingPunct="1"/>
            <a:r>
              <a:rPr lang="en-US" sz="2800" smtClean="0"/>
              <a:t>Physical Barriers to Block Unauthorized Drive-in/Break-in</a:t>
            </a:r>
          </a:p>
          <a:p>
            <a:pPr eaLnBrk="1" hangingPunct="1"/>
            <a:r>
              <a:rPr lang="en-US" sz="2800" smtClean="0"/>
              <a:t>Interior Spaces Divided (separated) for Different Purposes</a:t>
            </a:r>
          </a:p>
          <a:p>
            <a:pPr eaLnBrk="1" hangingPunct="1"/>
            <a:r>
              <a:rPr lang="en-US" sz="2800" smtClean="0"/>
              <a:t>Collocation Physically Separated by Function in the Data Center </a:t>
            </a:r>
          </a:p>
        </p:txBody>
      </p:sp>
      <p:sp>
        <p:nvSpPr>
          <p:cNvPr id="79874" name="Rectangle 8"/>
          <p:cNvSpPr>
            <a:spLocks noGrp="1"/>
          </p:cNvSpPr>
          <p:nvPr>
            <p:ph type="title"/>
          </p:nvPr>
        </p:nvSpPr>
        <p:spPr/>
        <p:txBody>
          <a:bodyPr/>
          <a:lstStyle/>
          <a:p>
            <a:pPr eaLnBrk="1" hangingPunct="1"/>
            <a:r>
              <a:rPr smtClean="0"/>
              <a:t>Designing a Secure Site</a:t>
            </a:r>
          </a:p>
        </p:txBody>
      </p:sp>
      <p:sp>
        <p:nvSpPr>
          <p:cNvPr id="79873"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CC8B7909-7D12-4208-A85C-9F72A51967D3}" type="slidenum">
              <a:rPr lang="en-US" smtClean="0"/>
              <a:pPr fontAlgn="base">
                <a:spcBef>
                  <a:spcPct val="0"/>
                </a:spcBef>
                <a:spcAft>
                  <a:spcPct val="0"/>
                </a:spcAft>
              </a:pPr>
              <a:t>28</a:t>
            </a:fld>
            <a:endParaRPr lang="en-US" smtClean="0"/>
          </a:p>
        </p:txBody>
      </p:sp>
    </p:spTree>
    <p:extLst>
      <p:ext uri="{BB962C8B-B14F-4D97-AF65-F5344CB8AC3E}">
        <p14:creationId xmlns:p14="http://schemas.microsoft.com/office/powerpoint/2010/main" val="973312154"/>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3"/>
          <p:cNvSpPr>
            <a:spLocks noGrp="1"/>
          </p:cNvSpPr>
          <p:nvPr>
            <p:ph idx="1"/>
          </p:nvPr>
        </p:nvSpPr>
        <p:spPr>
          <a:xfrm>
            <a:off x="152400" y="1219199"/>
            <a:ext cx="4419600" cy="5105401"/>
          </a:xfrm>
        </p:spPr>
        <p:txBody>
          <a:bodyPr>
            <a:normAutofit fontScale="77500" lnSpcReduction="20000"/>
          </a:bodyPr>
          <a:lstStyle/>
          <a:p>
            <a:pPr eaLnBrk="1" hangingPunct="1"/>
            <a:r>
              <a:rPr lang="en-US" b="1" dirty="0" smtClean="0"/>
              <a:t>Ceilings </a:t>
            </a:r>
            <a:r>
              <a:rPr lang="en-US" dirty="0" smtClean="0"/>
              <a:t>– Weight Bearing and Fire Rating</a:t>
            </a:r>
            <a:endParaRPr lang="en-US" b="1" dirty="0" smtClean="0"/>
          </a:p>
          <a:p>
            <a:pPr eaLnBrk="1" hangingPunct="1"/>
            <a:r>
              <a:rPr lang="en-US" b="1" dirty="0" smtClean="0"/>
              <a:t>Doors, Walls</a:t>
            </a:r>
            <a:r>
              <a:rPr lang="en-US" i="1" dirty="0" smtClean="0"/>
              <a:t> </a:t>
            </a:r>
            <a:r>
              <a:rPr lang="en-US" dirty="0" smtClean="0"/>
              <a:t>– Fire Resistance for 1 ½ to 2 Hours</a:t>
            </a:r>
            <a:endParaRPr lang="en-US" i="1" dirty="0" smtClean="0"/>
          </a:p>
          <a:p>
            <a:pPr eaLnBrk="1" hangingPunct="1"/>
            <a:r>
              <a:rPr lang="en-US" b="1" dirty="0" smtClean="0"/>
              <a:t>Floors</a:t>
            </a:r>
            <a:endParaRPr lang="en-US" dirty="0" smtClean="0"/>
          </a:p>
          <a:p>
            <a:pPr lvl="1" eaLnBrk="1" hangingPunct="1"/>
            <a:r>
              <a:rPr lang="en-US" b="1" dirty="0" smtClean="0"/>
              <a:t>Slab </a:t>
            </a:r>
            <a:r>
              <a:rPr lang="en-US" dirty="0" smtClean="0"/>
              <a:t>– “Loading” of 150 Pounds Per Square Foot, Fire Resistance</a:t>
            </a:r>
            <a:endParaRPr lang="en-US" b="1" dirty="0" smtClean="0"/>
          </a:p>
          <a:p>
            <a:pPr lvl="1" eaLnBrk="1" hangingPunct="1"/>
            <a:r>
              <a:rPr lang="en-US" b="1" dirty="0" smtClean="0"/>
              <a:t>Raised </a:t>
            </a:r>
            <a:r>
              <a:rPr lang="en-US" dirty="0" smtClean="0"/>
              <a:t>– Designed to Spread Load Over a Large Area</a:t>
            </a:r>
          </a:p>
          <a:p>
            <a:pPr eaLnBrk="1" hangingPunct="1"/>
            <a:r>
              <a:rPr lang="en-US" b="1" dirty="0" smtClean="0"/>
              <a:t>Windows</a:t>
            </a:r>
            <a:r>
              <a:rPr lang="en-US" dirty="0" smtClean="0"/>
              <a:t> – Should Be Translucent and Shatterproof</a:t>
            </a:r>
          </a:p>
        </p:txBody>
      </p:sp>
      <p:sp>
        <p:nvSpPr>
          <p:cNvPr id="80898" name="Rectangle 2"/>
          <p:cNvSpPr>
            <a:spLocks noGrp="1"/>
          </p:cNvSpPr>
          <p:nvPr>
            <p:ph type="title"/>
          </p:nvPr>
        </p:nvSpPr>
        <p:spPr/>
        <p:txBody>
          <a:bodyPr/>
          <a:lstStyle/>
          <a:p>
            <a:pPr eaLnBrk="1" hangingPunct="1"/>
            <a:r>
              <a:rPr smtClean="0"/>
              <a:t>Building Construction</a:t>
            </a:r>
          </a:p>
        </p:txBody>
      </p:sp>
      <p:sp>
        <p:nvSpPr>
          <p:cNvPr id="80897"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B336CAAF-8935-4053-BA5B-20B6BA919B34}" type="slidenum">
              <a:rPr lang="en-US" smtClean="0"/>
              <a:pPr fontAlgn="base">
                <a:spcBef>
                  <a:spcPct val="0"/>
                </a:spcBef>
                <a:spcAft>
                  <a:spcPct val="0"/>
                </a:spcAft>
              </a:pPr>
              <a:t>29</a:t>
            </a:fld>
            <a:endParaRPr lang="en-US" smtClean="0"/>
          </a:p>
        </p:txBody>
      </p:sp>
      <p:pic>
        <p:nvPicPr>
          <p:cNvPr id="2" name="Picture 1"/>
          <p:cNvPicPr>
            <a:picLocks noChangeAspect="1"/>
          </p:cNvPicPr>
          <p:nvPr/>
        </p:nvPicPr>
        <p:blipFill rotWithShape="1">
          <a:blip r:embed="rId3"/>
          <a:srcRect l="7813" r="9219" b="5964"/>
          <a:stretch/>
        </p:blipFill>
        <p:spPr>
          <a:xfrm>
            <a:off x="5257800" y="609600"/>
            <a:ext cx="3581400" cy="26921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13778"/>
          <a:stretch/>
        </p:blipFill>
        <p:spPr>
          <a:xfrm>
            <a:off x="4588933" y="3483042"/>
            <a:ext cx="4434840" cy="2895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661657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a:t>
            </a:fld>
            <a:endParaRPr lang="en-US" dirty="0"/>
          </a:p>
        </p:txBody>
      </p:sp>
      <p:sp>
        <p:nvSpPr>
          <p:cNvPr id="3" name="Title 2"/>
          <p:cNvSpPr>
            <a:spLocks noGrp="1"/>
          </p:cNvSpPr>
          <p:nvPr>
            <p:ph type="title"/>
          </p:nvPr>
        </p:nvSpPr>
        <p:spPr/>
        <p:txBody>
          <a:bodyPr/>
          <a:lstStyle/>
          <a:p>
            <a:r>
              <a:rPr lang="en-US" dirty="0"/>
              <a:t>Academic </a:t>
            </a:r>
            <a:r>
              <a:rPr lang="en-US" dirty="0" smtClean="0"/>
              <a:t>Calendar &amp; Sessions</a:t>
            </a:r>
            <a:endParaRPr lang="en-US" dirty="0"/>
          </a:p>
        </p:txBody>
      </p:sp>
      <p:pic>
        <p:nvPicPr>
          <p:cNvPr id="6" name="Picture 5"/>
          <p:cNvPicPr>
            <a:picLocks noChangeAspect="1"/>
          </p:cNvPicPr>
          <p:nvPr/>
        </p:nvPicPr>
        <p:blipFill>
          <a:blip r:embed="rId3"/>
          <a:stretch>
            <a:fillRect/>
          </a:stretch>
        </p:blipFill>
        <p:spPr>
          <a:xfrm>
            <a:off x="347345" y="1524000"/>
            <a:ext cx="8449311" cy="4285229"/>
          </a:xfrm>
          <a:prstGeom prst="rect">
            <a:avLst/>
          </a:prstGeom>
        </p:spPr>
      </p:pic>
    </p:spTree>
    <p:extLst>
      <p:ext uri="{BB962C8B-B14F-4D97-AF65-F5344CB8AC3E}">
        <p14:creationId xmlns:p14="http://schemas.microsoft.com/office/powerpoint/2010/main" val="8483856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p:cNvSpPr>
          <p:nvPr>
            <p:ph idx="1"/>
          </p:nvPr>
        </p:nvSpPr>
        <p:spPr/>
        <p:txBody>
          <a:bodyPr/>
          <a:lstStyle/>
          <a:p>
            <a:pPr eaLnBrk="1" hangingPunct="1"/>
            <a:r>
              <a:rPr lang="en-US" b="1" smtClean="0"/>
              <a:t>Doors</a:t>
            </a:r>
            <a:endParaRPr lang="en-US" smtClean="0"/>
          </a:p>
          <a:p>
            <a:pPr lvl="1" eaLnBrk="1" hangingPunct="1"/>
            <a:r>
              <a:rPr lang="en-US" smtClean="0"/>
              <a:t>Must resist Forcible Entry</a:t>
            </a:r>
          </a:p>
          <a:p>
            <a:pPr lvl="1" eaLnBrk="1" hangingPunct="1"/>
            <a:r>
              <a:rPr lang="en-US" smtClean="0"/>
              <a:t>Fire Rating Equal to or Greater Than Walls</a:t>
            </a:r>
          </a:p>
          <a:p>
            <a:pPr lvl="1" eaLnBrk="1" hangingPunct="1"/>
            <a:r>
              <a:rPr lang="en-US" smtClean="0"/>
              <a:t>Emergency Exits Should Be Clearly Marked</a:t>
            </a:r>
          </a:p>
          <a:p>
            <a:pPr lvl="1" eaLnBrk="1" hangingPunct="1"/>
            <a:r>
              <a:rPr lang="en-US" smtClean="0"/>
              <a:t>Electronic Locks Should Fail Open With No Re-Entry During Power Outages</a:t>
            </a:r>
          </a:p>
        </p:txBody>
      </p:sp>
      <p:sp>
        <p:nvSpPr>
          <p:cNvPr id="81922" name="Rectangle 2"/>
          <p:cNvSpPr>
            <a:spLocks noGrp="1"/>
          </p:cNvSpPr>
          <p:nvPr>
            <p:ph type="title"/>
          </p:nvPr>
        </p:nvSpPr>
        <p:spPr/>
        <p:txBody>
          <a:bodyPr/>
          <a:lstStyle/>
          <a:p>
            <a:pPr eaLnBrk="1" hangingPunct="1"/>
            <a:r>
              <a:rPr smtClean="0"/>
              <a:t>Building Construction </a:t>
            </a:r>
            <a:r>
              <a:rPr sz="3600" b="0" smtClean="0"/>
              <a:t>(Cont.)</a:t>
            </a:r>
          </a:p>
        </p:txBody>
      </p:sp>
      <p:sp>
        <p:nvSpPr>
          <p:cNvPr id="81921"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6A6B636D-8F27-4F70-A48F-C321CA21EEFA}" type="slidenum">
              <a:rPr lang="en-US" smtClean="0"/>
              <a:pPr fontAlgn="base">
                <a:spcBef>
                  <a:spcPct val="0"/>
                </a:spcBef>
                <a:spcAft>
                  <a:spcPct val="0"/>
                </a:spcAft>
              </a:pPr>
              <a:t>30</a:t>
            </a:fld>
            <a:endParaRPr lang="en-US" smtClean="0"/>
          </a:p>
        </p:txBody>
      </p:sp>
    </p:spTree>
    <p:extLst>
      <p:ext uri="{BB962C8B-B14F-4D97-AF65-F5344CB8AC3E}">
        <p14:creationId xmlns:p14="http://schemas.microsoft.com/office/powerpoint/2010/main" val="1284584553"/>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Grp="1"/>
          </p:cNvSpPr>
          <p:nvPr>
            <p:ph idx="1"/>
          </p:nvPr>
        </p:nvSpPr>
        <p:spPr/>
        <p:txBody>
          <a:bodyPr>
            <a:normAutofit/>
          </a:bodyPr>
          <a:lstStyle/>
          <a:p>
            <a:pPr eaLnBrk="1" hangingPunct="1"/>
            <a:r>
              <a:rPr lang="en-US" sz="2800" b="1" smtClean="0"/>
              <a:t>Sprinkler System</a:t>
            </a:r>
            <a:r>
              <a:rPr lang="en-US" sz="2800" smtClean="0"/>
              <a:t> – Location and Type of system</a:t>
            </a:r>
          </a:p>
          <a:p>
            <a:pPr eaLnBrk="1" hangingPunct="1"/>
            <a:r>
              <a:rPr lang="en-US" sz="2800" b="1" smtClean="0"/>
              <a:t>Water or Gas Lines</a:t>
            </a:r>
            <a:r>
              <a:rPr lang="en-US" sz="2800" smtClean="0"/>
              <a:t> – Location and Potential Hazards Near Lines</a:t>
            </a:r>
          </a:p>
          <a:p>
            <a:pPr eaLnBrk="1" hangingPunct="1"/>
            <a:r>
              <a:rPr lang="en-US" sz="2800" b="1" smtClean="0"/>
              <a:t>Drains</a:t>
            </a:r>
            <a:r>
              <a:rPr lang="en-US" sz="2800" smtClean="0"/>
              <a:t> – Should Be Positive (flow out only)</a:t>
            </a:r>
          </a:p>
          <a:p>
            <a:pPr eaLnBrk="1" hangingPunct="1"/>
            <a:r>
              <a:rPr lang="en-US" sz="2800" b="1" smtClean="0"/>
              <a:t>Heating Ventilation and Air Conditioning</a:t>
            </a:r>
          </a:p>
          <a:p>
            <a:pPr lvl="1" eaLnBrk="1" hangingPunct="1"/>
            <a:r>
              <a:rPr lang="en-US" sz="2400" smtClean="0"/>
              <a:t>Adequate Capacity</a:t>
            </a:r>
          </a:p>
          <a:p>
            <a:pPr lvl="1" eaLnBrk="1" hangingPunct="1"/>
            <a:r>
              <a:rPr lang="en-US" sz="2400" smtClean="0"/>
              <a:t>Water Drains Should Be Positive</a:t>
            </a:r>
          </a:p>
          <a:p>
            <a:pPr lvl="1" eaLnBrk="1" hangingPunct="1"/>
            <a:r>
              <a:rPr lang="en-US" sz="2400" smtClean="0"/>
              <a:t>Protected Air Intakes and Positive Air Pressure</a:t>
            </a:r>
            <a:endParaRPr lang="en-US" sz="2400" b="1" smtClean="0"/>
          </a:p>
          <a:p>
            <a:pPr eaLnBrk="1" hangingPunct="1"/>
            <a:r>
              <a:rPr lang="en-US" sz="2800" b="1" smtClean="0"/>
              <a:t>Electrical Power</a:t>
            </a:r>
          </a:p>
          <a:p>
            <a:pPr lvl="1" eaLnBrk="1" hangingPunct="1"/>
            <a:r>
              <a:rPr lang="en-US" sz="2400" smtClean="0"/>
              <a:t>Backup and Alternate Power Sources</a:t>
            </a:r>
          </a:p>
          <a:p>
            <a:pPr lvl="1" eaLnBrk="1" hangingPunct="1"/>
            <a:r>
              <a:rPr lang="en-US" sz="2400" smtClean="0"/>
              <a:t>Dedicated Feeders</a:t>
            </a:r>
          </a:p>
        </p:txBody>
      </p:sp>
      <p:sp>
        <p:nvSpPr>
          <p:cNvPr id="82946" name="Rectangle 2"/>
          <p:cNvSpPr>
            <a:spLocks noGrp="1"/>
          </p:cNvSpPr>
          <p:nvPr>
            <p:ph type="title"/>
          </p:nvPr>
        </p:nvSpPr>
        <p:spPr/>
        <p:txBody>
          <a:bodyPr/>
          <a:lstStyle/>
          <a:p>
            <a:pPr eaLnBrk="1" hangingPunct="1"/>
            <a:r>
              <a:rPr smtClean="0"/>
              <a:t>Building Mechanicals</a:t>
            </a:r>
          </a:p>
        </p:txBody>
      </p:sp>
      <p:sp>
        <p:nvSpPr>
          <p:cNvPr id="82945"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2742CDDC-89A5-4BC1-BC22-DFBDE014F66C}" type="slidenum">
              <a:rPr lang="en-US" smtClean="0"/>
              <a:pPr fontAlgn="base">
                <a:spcBef>
                  <a:spcPct val="0"/>
                </a:spcBef>
                <a:spcAft>
                  <a:spcPct val="0"/>
                </a:spcAft>
              </a:pPr>
              <a:t>31</a:t>
            </a:fld>
            <a:endParaRPr lang="en-US" smtClean="0"/>
          </a:p>
        </p:txBody>
      </p:sp>
    </p:spTree>
    <p:extLst>
      <p:ext uri="{BB962C8B-B14F-4D97-AF65-F5344CB8AC3E}">
        <p14:creationId xmlns:p14="http://schemas.microsoft.com/office/powerpoint/2010/main" val="3013331215"/>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p:cNvSpPr>
          <p:nvPr>
            <p:ph idx="1"/>
          </p:nvPr>
        </p:nvSpPr>
        <p:spPr/>
        <p:txBody>
          <a:bodyPr>
            <a:normAutofit/>
          </a:bodyPr>
          <a:lstStyle/>
          <a:p>
            <a:pPr eaLnBrk="1" hangingPunct="1"/>
            <a:r>
              <a:rPr lang="en-US" sz="2800" smtClean="0"/>
              <a:t>Access Control System Logging</a:t>
            </a:r>
          </a:p>
          <a:p>
            <a:pPr lvl="1" eaLnBrk="1" hangingPunct="1"/>
            <a:r>
              <a:rPr lang="en-US" sz="2400" smtClean="0"/>
              <a:t>Identification of Person Attempting Access</a:t>
            </a:r>
          </a:p>
          <a:p>
            <a:pPr lvl="1" eaLnBrk="1" hangingPunct="1"/>
            <a:r>
              <a:rPr lang="en-US" sz="2400" smtClean="0"/>
              <a:t>Date and Time of Access Attempt</a:t>
            </a:r>
          </a:p>
          <a:p>
            <a:pPr lvl="1" eaLnBrk="1" hangingPunct="1"/>
            <a:r>
              <a:rPr lang="en-US" sz="2400" smtClean="0"/>
              <a:t>Success/Failure</a:t>
            </a:r>
          </a:p>
          <a:p>
            <a:pPr lvl="1" eaLnBrk="1" hangingPunct="1"/>
            <a:r>
              <a:rPr lang="en-US" sz="2400" smtClean="0"/>
              <a:t>Location of Entry</a:t>
            </a:r>
          </a:p>
          <a:p>
            <a:pPr lvl="1" eaLnBrk="1" hangingPunct="1"/>
            <a:r>
              <a:rPr lang="en-US" sz="2400" smtClean="0"/>
              <a:t>System Modifications (privileged access)</a:t>
            </a:r>
          </a:p>
          <a:p>
            <a:pPr eaLnBrk="1" hangingPunct="1"/>
            <a:r>
              <a:rPr lang="en-US" sz="2800" smtClean="0"/>
              <a:t>Emergency Procedures</a:t>
            </a:r>
          </a:p>
          <a:p>
            <a:pPr lvl="1" eaLnBrk="1" hangingPunct="1"/>
            <a:r>
              <a:rPr lang="en-US" sz="2400" smtClean="0"/>
              <a:t>System Shutdown Procedures</a:t>
            </a:r>
          </a:p>
          <a:p>
            <a:pPr lvl="1" eaLnBrk="1" hangingPunct="1"/>
            <a:r>
              <a:rPr lang="en-US" sz="2400" smtClean="0"/>
              <a:t>Evacuation Procedures</a:t>
            </a:r>
          </a:p>
          <a:p>
            <a:pPr lvl="1" eaLnBrk="1" hangingPunct="1"/>
            <a:r>
              <a:rPr lang="en-US" sz="2400" smtClean="0"/>
              <a:t>Employee Awareness</a:t>
            </a:r>
          </a:p>
          <a:p>
            <a:pPr lvl="1" eaLnBrk="1" hangingPunct="1"/>
            <a:r>
              <a:rPr lang="en-US" sz="2400" smtClean="0"/>
              <a:t>Periodic Safety Equipment and System Tests</a:t>
            </a:r>
          </a:p>
        </p:txBody>
      </p:sp>
      <p:sp>
        <p:nvSpPr>
          <p:cNvPr id="83970" name="Rectangle 2"/>
          <p:cNvSpPr>
            <a:spLocks noGrp="1"/>
          </p:cNvSpPr>
          <p:nvPr>
            <p:ph type="title"/>
          </p:nvPr>
        </p:nvSpPr>
        <p:spPr/>
        <p:txBody>
          <a:bodyPr/>
          <a:lstStyle/>
          <a:p>
            <a:pPr eaLnBrk="1" hangingPunct="1"/>
            <a:r>
              <a:rPr smtClean="0"/>
              <a:t>Facility Security Management</a:t>
            </a:r>
          </a:p>
        </p:txBody>
      </p:sp>
      <p:sp>
        <p:nvSpPr>
          <p:cNvPr id="83969"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03B4DBA2-735A-42FE-9F72-77CBF48C9EBE}" type="slidenum">
              <a:rPr lang="en-US" smtClean="0"/>
              <a:pPr fontAlgn="base">
                <a:spcBef>
                  <a:spcPct val="0"/>
                </a:spcBef>
                <a:spcAft>
                  <a:spcPct val="0"/>
                </a:spcAft>
              </a:pPr>
              <a:t>32</a:t>
            </a:fld>
            <a:endParaRPr lang="en-US" smtClean="0"/>
          </a:p>
        </p:txBody>
      </p:sp>
    </p:spTree>
    <p:extLst>
      <p:ext uri="{BB962C8B-B14F-4D97-AF65-F5344CB8AC3E}">
        <p14:creationId xmlns:p14="http://schemas.microsoft.com/office/powerpoint/2010/main" val="1532003765"/>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Grp="1"/>
          </p:cNvSpPr>
          <p:nvPr>
            <p:ph idx="1"/>
          </p:nvPr>
        </p:nvSpPr>
        <p:spPr/>
        <p:txBody>
          <a:bodyPr/>
          <a:lstStyle/>
          <a:p>
            <a:pPr eaLnBrk="1" hangingPunct="1"/>
            <a:r>
              <a:rPr lang="en-US" smtClean="0"/>
              <a:t>Pre-Employment Screening</a:t>
            </a:r>
          </a:p>
          <a:p>
            <a:pPr eaLnBrk="1" hangingPunct="1"/>
            <a:r>
              <a:rPr lang="en-US" smtClean="0"/>
              <a:t>Periodic Employee Checks</a:t>
            </a:r>
          </a:p>
          <a:p>
            <a:pPr eaLnBrk="1" hangingPunct="1"/>
            <a:r>
              <a:rPr lang="en-US" smtClean="0"/>
              <a:t>Post-Employment Procedures</a:t>
            </a:r>
          </a:p>
          <a:p>
            <a:pPr lvl="1" eaLnBrk="1" hangingPunct="1"/>
            <a:r>
              <a:rPr lang="en-US" smtClean="0"/>
              <a:t>Exit Interview</a:t>
            </a:r>
          </a:p>
          <a:p>
            <a:pPr lvl="1" eaLnBrk="1" hangingPunct="1"/>
            <a:r>
              <a:rPr lang="en-US" smtClean="0"/>
              <a:t>Remove of Network Access</a:t>
            </a:r>
          </a:p>
          <a:p>
            <a:pPr lvl="1" eaLnBrk="1" hangingPunct="1"/>
            <a:r>
              <a:rPr lang="en-US" smtClean="0"/>
              <a:t>Return of Company Owned Equipment</a:t>
            </a:r>
          </a:p>
        </p:txBody>
      </p:sp>
      <p:sp>
        <p:nvSpPr>
          <p:cNvPr id="84994" name="Rectangle 2"/>
          <p:cNvSpPr>
            <a:spLocks noGrp="1"/>
          </p:cNvSpPr>
          <p:nvPr>
            <p:ph type="title"/>
          </p:nvPr>
        </p:nvSpPr>
        <p:spPr/>
        <p:txBody>
          <a:bodyPr/>
          <a:lstStyle/>
          <a:p>
            <a:pPr eaLnBrk="1" hangingPunct="1"/>
            <a:r>
              <a:rPr smtClean="0"/>
              <a:t>Personnel Controls</a:t>
            </a:r>
          </a:p>
        </p:txBody>
      </p:sp>
      <p:sp>
        <p:nvSpPr>
          <p:cNvPr id="84993"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EA339E91-DBAB-4A0E-AB98-65302187F935}" type="slidenum">
              <a:rPr lang="en-US" smtClean="0"/>
              <a:pPr fontAlgn="base">
                <a:spcBef>
                  <a:spcPct val="0"/>
                </a:spcBef>
                <a:spcAft>
                  <a:spcPct val="0"/>
                </a:spcAft>
              </a:pPr>
              <a:t>33</a:t>
            </a:fld>
            <a:endParaRPr lang="en-US" smtClean="0"/>
          </a:p>
        </p:txBody>
      </p:sp>
    </p:spTree>
    <p:extLst>
      <p:ext uri="{BB962C8B-B14F-4D97-AF65-F5344CB8AC3E}">
        <p14:creationId xmlns:p14="http://schemas.microsoft.com/office/powerpoint/2010/main" val="709214643"/>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p:cNvSpPr>
          <p:nvPr>
            <p:ph type="title"/>
          </p:nvPr>
        </p:nvSpPr>
        <p:spPr/>
        <p:txBody>
          <a:bodyPr/>
          <a:lstStyle/>
          <a:p>
            <a:pPr eaLnBrk="1" hangingPunct="1"/>
            <a:r>
              <a:rPr sz="4000" smtClean="0"/>
              <a:t>Environmental, Utility, and Fire Controls</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2787383792"/>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p:cNvSpPr>
            <a:spLocks noGrp="1"/>
          </p:cNvSpPr>
          <p:nvPr>
            <p:ph idx="1"/>
          </p:nvPr>
        </p:nvSpPr>
        <p:spPr/>
        <p:txBody>
          <a:bodyPr/>
          <a:lstStyle/>
          <a:p>
            <a:pPr eaLnBrk="1" hangingPunct="1"/>
            <a:r>
              <a:rPr lang="en-US" smtClean="0"/>
              <a:t>Electrical Power</a:t>
            </a:r>
          </a:p>
          <a:p>
            <a:pPr eaLnBrk="1" hangingPunct="1"/>
            <a:r>
              <a:rPr lang="en-US" smtClean="0"/>
              <a:t>Fire Detection and Suppression</a:t>
            </a:r>
          </a:p>
          <a:p>
            <a:pPr eaLnBrk="1" hangingPunct="1"/>
            <a:r>
              <a:rPr lang="en-US" smtClean="0"/>
              <a:t>Heating, Ventilation and Air Conditioning</a:t>
            </a:r>
          </a:p>
        </p:txBody>
      </p:sp>
      <p:sp>
        <p:nvSpPr>
          <p:cNvPr id="88066" name="Rectangle 2"/>
          <p:cNvSpPr>
            <a:spLocks noGrp="1"/>
          </p:cNvSpPr>
          <p:nvPr>
            <p:ph type="title"/>
          </p:nvPr>
        </p:nvSpPr>
        <p:spPr/>
        <p:txBody>
          <a:bodyPr/>
          <a:lstStyle/>
          <a:p>
            <a:pPr eaLnBrk="1" hangingPunct="1"/>
            <a:r>
              <a:rPr smtClean="0"/>
              <a:t>Environmental Life and Safety</a:t>
            </a:r>
          </a:p>
        </p:txBody>
      </p:sp>
      <p:sp>
        <p:nvSpPr>
          <p:cNvPr id="4" name="Slide Number Placeholder 3"/>
          <p:cNvSpPr>
            <a:spLocks noGrp="1"/>
          </p:cNvSpPr>
          <p:nvPr>
            <p:ph type="sldNum" sz="quarter" idx="10"/>
          </p:nvPr>
        </p:nvSpPr>
        <p:spPr/>
        <p:txBody>
          <a:bodyPr/>
          <a:lstStyle/>
          <a:p>
            <a:pPr>
              <a:defRPr/>
            </a:pPr>
            <a:fld id="{D067B006-7058-4E4B-89CA-810A8AD30596}" type="slidenum">
              <a:rPr lang="en-US" smtClean="0"/>
              <a:pPr>
                <a:defRPr/>
              </a:pPr>
              <a:t>35</a:t>
            </a:fld>
            <a:endParaRPr lang="en-US" dirty="0"/>
          </a:p>
        </p:txBody>
      </p:sp>
    </p:spTree>
    <p:extLst>
      <p:ext uri="{BB962C8B-B14F-4D97-AF65-F5344CB8AC3E}">
        <p14:creationId xmlns:p14="http://schemas.microsoft.com/office/powerpoint/2010/main" val="3465729981"/>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Electrical Safety</a:t>
            </a:r>
            <a:endParaRPr lang="en-US" dirty="0"/>
          </a:p>
        </p:txBody>
      </p:sp>
      <p:sp>
        <p:nvSpPr>
          <p:cNvPr id="3" name="Content Placeholder 2"/>
          <p:cNvSpPr>
            <a:spLocks noGrp="1"/>
          </p:cNvSpPr>
          <p:nvPr>
            <p:ph idx="1"/>
          </p:nvPr>
        </p:nvSpPr>
        <p:spPr/>
        <p:txBody>
          <a:bodyPr>
            <a:normAutofit fontScale="85000" lnSpcReduction="20000"/>
          </a:bodyPr>
          <a:lstStyle/>
          <a:p>
            <a:r>
              <a:rPr lang="en-US" b="1" dirty="0" smtClean="0"/>
              <a:t>What does it take to kill you?</a:t>
            </a:r>
          </a:p>
          <a:p>
            <a:pPr lvl="1"/>
            <a:r>
              <a:rPr lang="en-US" dirty="0" smtClean="0"/>
              <a:t>.1 Amps across the heart will kill you</a:t>
            </a:r>
          </a:p>
          <a:p>
            <a:pPr lvl="1"/>
            <a:r>
              <a:rPr lang="en-US" dirty="0" smtClean="0"/>
              <a:t>300 Ohms worst-case body resistance</a:t>
            </a:r>
          </a:p>
          <a:p>
            <a:pPr lvl="1"/>
            <a:r>
              <a:rPr lang="en-US" dirty="0" smtClean="0"/>
              <a:t>Current (I) x Resistance (R) = Potential (V)</a:t>
            </a:r>
          </a:p>
          <a:p>
            <a:pPr lvl="1"/>
            <a:r>
              <a:rPr lang="en-US" dirty="0" smtClean="0">
                <a:latin typeface="Arial Black" pitchFamily="34" charset="0"/>
              </a:rPr>
              <a:t>.1 Amps x 300 Ohms = </a:t>
            </a:r>
            <a:r>
              <a:rPr lang="en-US" b="1" u="sng" dirty="0" smtClean="0">
                <a:solidFill>
                  <a:srgbClr val="FF0000"/>
                </a:solidFill>
                <a:latin typeface="Arial Black" pitchFamily="34" charset="0"/>
              </a:rPr>
              <a:t>30 Volts</a:t>
            </a:r>
          </a:p>
          <a:p>
            <a:pPr lvl="1"/>
            <a:r>
              <a:rPr lang="en-US" b="1" u="sng" dirty="0" smtClean="0">
                <a:solidFill>
                  <a:srgbClr val="FF0000"/>
                </a:solidFill>
                <a:latin typeface="Arial Black" pitchFamily="34" charset="0"/>
              </a:rPr>
              <a:t>Bottom Line: Don’t mess with electricity.</a:t>
            </a:r>
            <a:endParaRPr lang="en-US" dirty="0" smtClean="0"/>
          </a:p>
          <a:p>
            <a:endParaRPr lang="en-US" dirty="0" smtClean="0"/>
          </a:p>
          <a:p>
            <a:r>
              <a:rPr lang="en-US" b="1" dirty="0" smtClean="0"/>
              <a:t>How to save someone being shocked</a:t>
            </a:r>
          </a:p>
          <a:p>
            <a:pPr lvl="1"/>
            <a:r>
              <a:rPr lang="en-US" dirty="0" smtClean="0"/>
              <a:t>DON’T TOUCH THEM WITH YOUR HANDS!!!</a:t>
            </a:r>
          </a:p>
          <a:p>
            <a:pPr lvl="1"/>
            <a:r>
              <a:rPr lang="en-US" dirty="0" smtClean="0"/>
              <a:t>Unplug or Turn off the power if possible</a:t>
            </a:r>
          </a:p>
          <a:p>
            <a:pPr lvl="1"/>
            <a:r>
              <a:rPr lang="en-US" dirty="0" smtClean="0"/>
              <a:t>Drop kick them (similar or larger size)</a:t>
            </a:r>
          </a:p>
          <a:p>
            <a:pPr lvl="1"/>
            <a:r>
              <a:rPr lang="en-US" dirty="0" smtClean="0"/>
              <a:t>Momentum (child)</a:t>
            </a:r>
          </a:p>
          <a:p>
            <a:pPr lvl="1"/>
            <a:r>
              <a:rPr lang="en-US" dirty="0" smtClean="0"/>
              <a:t>Can use your belt</a:t>
            </a:r>
            <a:endParaRPr lang="en-US" dirty="0"/>
          </a:p>
        </p:txBody>
      </p:sp>
      <p:sp>
        <p:nvSpPr>
          <p:cNvPr id="4" name="Slide Number Placeholder 3"/>
          <p:cNvSpPr>
            <a:spLocks noGrp="1"/>
          </p:cNvSpPr>
          <p:nvPr>
            <p:ph type="sldNum" sz="quarter" idx="10"/>
          </p:nvPr>
        </p:nvSpPr>
        <p:spPr/>
        <p:txBody>
          <a:bodyPr/>
          <a:lstStyle/>
          <a:p>
            <a:pPr>
              <a:defRPr/>
            </a:pPr>
            <a:fld id="{D067B006-7058-4E4B-89CA-810A8AD30596}" type="slidenum">
              <a:rPr lang="en-US" smtClean="0"/>
              <a:pPr>
                <a:defRPr/>
              </a:pPr>
              <a:t>36</a:t>
            </a:fld>
            <a:endParaRPr lang="en-US" dirty="0"/>
          </a:p>
        </p:txBody>
      </p:sp>
    </p:spTree>
    <p:extLst>
      <p:ext uri="{BB962C8B-B14F-4D97-AF65-F5344CB8AC3E}">
        <p14:creationId xmlns:p14="http://schemas.microsoft.com/office/powerpoint/2010/main" val="7733355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3"/>
          <p:cNvSpPr>
            <a:spLocks noGrp="1"/>
          </p:cNvSpPr>
          <p:nvPr>
            <p:ph idx="1"/>
          </p:nvPr>
        </p:nvSpPr>
        <p:spPr/>
        <p:txBody>
          <a:bodyPr>
            <a:normAutofit/>
          </a:bodyPr>
          <a:lstStyle/>
          <a:p>
            <a:pPr eaLnBrk="1" hangingPunct="1"/>
            <a:r>
              <a:rPr lang="en-US" b="1" dirty="0" smtClean="0"/>
              <a:t>Noise </a:t>
            </a:r>
            <a:r>
              <a:rPr lang="en-US" dirty="0" smtClean="0"/>
              <a:t>– Unintentional Electrical Radiation that Interferes With Power Transmission</a:t>
            </a:r>
          </a:p>
          <a:p>
            <a:pPr lvl="1" eaLnBrk="1" hangingPunct="1"/>
            <a:r>
              <a:rPr lang="en-US" dirty="0" smtClean="0"/>
              <a:t>Line Conditioning</a:t>
            </a:r>
          </a:p>
          <a:p>
            <a:pPr lvl="1" eaLnBrk="1" hangingPunct="1"/>
            <a:r>
              <a:rPr lang="en-US" dirty="0" smtClean="0"/>
              <a:t>Grounding</a:t>
            </a:r>
          </a:p>
          <a:p>
            <a:pPr lvl="1" eaLnBrk="1" hangingPunct="1"/>
            <a:r>
              <a:rPr lang="en-US" dirty="0" smtClean="0"/>
              <a:t>Cable Shielding</a:t>
            </a:r>
          </a:p>
          <a:p>
            <a:pPr lvl="1" eaLnBrk="1" hangingPunct="1"/>
            <a:r>
              <a:rPr lang="en-US" dirty="0" smtClean="0"/>
              <a:t>Avoid Routing Cable Near Magnets, Florescent Lights, Electrical Motors, etc.</a:t>
            </a:r>
          </a:p>
        </p:txBody>
      </p:sp>
      <p:sp>
        <p:nvSpPr>
          <p:cNvPr id="89090" name="Rectangle 2"/>
          <p:cNvSpPr>
            <a:spLocks noGrp="1"/>
          </p:cNvSpPr>
          <p:nvPr>
            <p:ph type="title"/>
          </p:nvPr>
        </p:nvSpPr>
        <p:spPr/>
        <p:txBody>
          <a:bodyPr/>
          <a:lstStyle/>
          <a:p>
            <a:pPr eaLnBrk="1" hangingPunct="1"/>
            <a:r>
              <a:rPr smtClean="0"/>
              <a:t>Electrical Power</a:t>
            </a:r>
          </a:p>
        </p:txBody>
      </p:sp>
      <p:sp>
        <p:nvSpPr>
          <p:cNvPr id="89089"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24EE6E1F-9B37-438C-BF11-065E2DA816C3}" type="slidenum">
              <a:rPr lang="en-US" smtClean="0"/>
              <a:pPr fontAlgn="base">
                <a:spcBef>
                  <a:spcPct val="0"/>
                </a:spcBef>
                <a:spcAft>
                  <a:spcPct val="0"/>
                </a:spcAft>
              </a:pPr>
              <a:t>37</a:t>
            </a:fld>
            <a:endParaRPr lang="en-US" smtClean="0"/>
          </a:p>
        </p:txBody>
      </p:sp>
      <p:pic>
        <p:nvPicPr>
          <p:cNvPr id="1026" name="Picture 2"/>
          <p:cNvPicPr>
            <a:picLocks noChangeAspect="1" noChangeArrowheads="1"/>
          </p:cNvPicPr>
          <p:nvPr/>
        </p:nvPicPr>
        <p:blipFill>
          <a:blip r:embed="rId3" cstate="print"/>
          <a:srcRect/>
          <a:stretch>
            <a:fillRect/>
          </a:stretch>
        </p:blipFill>
        <p:spPr bwMode="auto">
          <a:xfrm>
            <a:off x="1295400" y="4114800"/>
            <a:ext cx="6172200" cy="2224216"/>
          </a:xfrm>
          <a:prstGeom prst="rect">
            <a:avLst/>
          </a:prstGeom>
          <a:noFill/>
          <a:ln w="9525">
            <a:noFill/>
            <a:miter lim="800000"/>
            <a:headEnd/>
            <a:tailEnd/>
          </a:ln>
        </p:spPr>
      </p:pic>
    </p:spTree>
    <p:extLst>
      <p:ext uri="{BB962C8B-B14F-4D97-AF65-F5344CB8AC3E}">
        <p14:creationId xmlns:p14="http://schemas.microsoft.com/office/powerpoint/2010/main" val="56784608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3"/>
          <p:cNvSpPr>
            <a:spLocks noGrp="1"/>
          </p:cNvSpPr>
          <p:nvPr>
            <p:ph idx="1"/>
          </p:nvPr>
        </p:nvSpPr>
        <p:spPr/>
        <p:txBody>
          <a:bodyPr>
            <a:normAutofit/>
          </a:bodyPr>
          <a:lstStyle/>
          <a:p>
            <a:pPr eaLnBrk="1" hangingPunct="1"/>
            <a:r>
              <a:rPr lang="en-US" sz="2800" b="1" smtClean="0"/>
              <a:t>Blackout</a:t>
            </a:r>
            <a:r>
              <a:rPr lang="en-US" sz="2800" smtClean="0"/>
              <a:t> – Complete Power Loss</a:t>
            </a:r>
          </a:p>
          <a:p>
            <a:pPr eaLnBrk="1" hangingPunct="1"/>
            <a:r>
              <a:rPr lang="en-US" sz="2800" b="1" smtClean="0"/>
              <a:t>Brownout </a:t>
            </a:r>
            <a:r>
              <a:rPr lang="en-US" sz="2800" smtClean="0"/>
              <a:t>– Prolonged Low Voltage</a:t>
            </a:r>
          </a:p>
          <a:p>
            <a:pPr eaLnBrk="1" hangingPunct="1"/>
            <a:r>
              <a:rPr lang="en-US" sz="2800" b="1" smtClean="0"/>
              <a:t>Sag </a:t>
            </a:r>
            <a:r>
              <a:rPr lang="en-US" sz="2800" smtClean="0"/>
              <a:t>– Momentary Low Voltage</a:t>
            </a:r>
          </a:p>
          <a:p>
            <a:pPr eaLnBrk="1" hangingPunct="1"/>
            <a:r>
              <a:rPr lang="en-US" sz="2800" b="1" smtClean="0"/>
              <a:t>Surge</a:t>
            </a:r>
            <a:r>
              <a:rPr lang="en-US" sz="2800" smtClean="0"/>
              <a:t> – Prolonged High Voltage</a:t>
            </a:r>
          </a:p>
          <a:p>
            <a:pPr eaLnBrk="1" hangingPunct="1"/>
            <a:r>
              <a:rPr lang="en-US" sz="2800" b="1" smtClean="0"/>
              <a:t>Spike</a:t>
            </a:r>
            <a:r>
              <a:rPr lang="en-US" sz="2800" smtClean="0"/>
              <a:t> – Momentary High Voltage</a:t>
            </a:r>
          </a:p>
          <a:p>
            <a:pPr eaLnBrk="1" hangingPunct="1"/>
            <a:r>
              <a:rPr lang="en-US" sz="2800" b="1" smtClean="0"/>
              <a:t>Inrush </a:t>
            </a:r>
            <a:r>
              <a:rPr lang="en-US" sz="2800" smtClean="0"/>
              <a:t>– Initial Surge at Power On</a:t>
            </a:r>
          </a:p>
          <a:p>
            <a:pPr eaLnBrk="1" hangingPunct="1"/>
            <a:r>
              <a:rPr lang="en-US" sz="2800" b="1" smtClean="0"/>
              <a:t>Noise </a:t>
            </a:r>
            <a:r>
              <a:rPr lang="en-US" sz="2800" smtClean="0"/>
              <a:t>– Steady Power Disturbance</a:t>
            </a:r>
          </a:p>
          <a:p>
            <a:pPr eaLnBrk="1" hangingPunct="1"/>
            <a:r>
              <a:rPr lang="en-US" sz="2800" b="1" smtClean="0"/>
              <a:t>Transient</a:t>
            </a:r>
            <a:r>
              <a:rPr lang="en-US" sz="2800" smtClean="0"/>
              <a:t> – Short Duration Line Noise</a:t>
            </a:r>
          </a:p>
          <a:p>
            <a:pPr eaLnBrk="1" hangingPunct="1"/>
            <a:r>
              <a:rPr lang="en-US" sz="2800" b="1" smtClean="0"/>
              <a:t>Clean Power</a:t>
            </a:r>
            <a:r>
              <a:rPr lang="en-US" sz="2800" smtClean="0"/>
              <a:t> – Consistent Power Signal</a:t>
            </a:r>
          </a:p>
          <a:p>
            <a:pPr eaLnBrk="1" hangingPunct="1"/>
            <a:r>
              <a:rPr lang="en-US" sz="2800" b="1" smtClean="0"/>
              <a:t>Ground</a:t>
            </a:r>
            <a:r>
              <a:rPr lang="en-US" sz="2800" smtClean="0"/>
              <a:t> – One Wire Connected to Earth Ground</a:t>
            </a:r>
          </a:p>
        </p:txBody>
      </p:sp>
      <p:sp>
        <p:nvSpPr>
          <p:cNvPr id="90114" name="Rectangle 2"/>
          <p:cNvSpPr>
            <a:spLocks noGrp="1"/>
          </p:cNvSpPr>
          <p:nvPr>
            <p:ph type="title"/>
          </p:nvPr>
        </p:nvSpPr>
        <p:spPr/>
        <p:txBody>
          <a:bodyPr/>
          <a:lstStyle/>
          <a:p>
            <a:pPr eaLnBrk="1" hangingPunct="1"/>
            <a:r>
              <a:rPr smtClean="0"/>
              <a:t>Power Fluctuations</a:t>
            </a:r>
            <a:endParaRPr sz="3600" b="0" smtClean="0"/>
          </a:p>
        </p:txBody>
      </p:sp>
      <p:sp>
        <p:nvSpPr>
          <p:cNvPr id="90113"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F75AAADA-AF9C-42C1-823F-D5B34A8F4306}" type="slidenum">
              <a:rPr lang="en-US" smtClean="0"/>
              <a:pPr fontAlgn="base">
                <a:spcBef>
                  <a:spcPct val="0"/>
                </a:spcBef>
                <a:spcAft>
                  <a:spcPct val="0"/>
                </a:spcAft>
              </a:pPr>
              <a:t>38</a:t>
            </a:fld>
            <a:endParaRPr lang="en-US" smtClean="0"/>
          </a:p>
        </p:txBody>
      </p:sp>
    </p:spTree>
    <p:extLst>
      <p:ext uri="{BB962C8B-B14F-4D97-AF65-F5344CB8AC3E}">
        <p14:creationId xmlns:p14="http://schemas.microsoft.com/office/powerpoint/2010/main" val="2373084523"/>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3"/>
          <p:cNvSpPr>
            <a:spLocks noGrp="1"/>
          </p:cNvSpPr>
          <p:nvPr>
            <p:ph idx="1"/>
          </p:nvPr>
        </p:nvSpPr>
        <p:spPr/>
        <p:txBody>
          <a:bodyPr/>
          <a:lstStyle/>
          <a:p>
            <a:pPr eaLnBrk="1" hangingPunct="1"/>
            <a:r>
              <a:rPr lang="en-US" smtClean="0"/>
              <a:t>Ideal Operating Humidity is Between 40% and 60%</a:t>
            </a:r>
          </a:p>
          <a:p>
            <a:pPr eaLnBrk="1" hangingPunct="1"/>
            <a:r>
              <a:rPr lang="en-US" smtClean="0"/>
              <a:t>Static Charges Can Reach 20,000 Volts</a:t>
            </a:r>
          </a:p>
          <a:p>
            <a:pPr lvl="1" eaLnBrk="1" hangingPunct="1"/>
            <a:r>
              <a:rPr lang="en-US" smtClean="0"/>
              <a:t>40 Volts Can Damage Circuits and Transistors</a:t>
            </a:r>
          </a:p>
          <a:p>
            <a:pPr lvl="1" eaLnBrk="1" hangingPunct="1"/>
            <a:r>
              <a:rPr lang="en-US" smtClean="0"/>
              <a:t>1,000 Volts Will Scramble a Computer Monitor</a:t>
            </a:r>
          </a:p>
          <a:p>
            <a:pPr lvl="1" eaLnBrk="1" hangingPunct="1"/>
            <a:r>
              <a:rPr lang="en-US" smtClean="0"/>
              <a:t>1,500 Volts Can Cause Magnetic Media Failure</a:t>
            </a:r>
          </a:p>
          <a:p>
            <a:pPr lvl="1" eaLnBrk="1" hangingPunct="1"/>
            <a:r>
              <a:rPr lang="en-US" smtClean="0"/>
              <a:t>2,000 Volts Can Cause System Shutdown</a:t>
            </a:r>
          </a:p>
          <a:p>
            <a:pPr lvl="1" eaLnBrk="1" hangingPunct="1"/>
            <a:r>
              <a:rPr lang="en-US" smtClean="0"/>
              <a:t>4,000 Volts Can Cause Printer Jams</a:t>
            </a:r>
          </a:p>
          <a:p>
            <a:pPr lvl="1" eaLnBrk="1" hangingPunct="1"/>
            <a:r>
              <a:rPr lang="en-US" smtClean="0"/>
              <a:t>17,000 Volts Can Cause Permanent Chip Damage</a:t>
            </a:r>
          </a:p>
        </p:txBody>
      </p:sp>
      <p:sp>
        <p:nvSpPr>
          <p:cNvPr id="91138" name="Rectangle 2"/>
          <p:cNvSpPr>
            <a:spLocks noGrp="1"/>
          </p:cNvSpPr>
          <p:nvPr>
            <p:ph type="title"/>
          </p:nvPr>
        </p:nvSpPr>
        <p:spPr/>
        <p:txBody>
          <a:bodyPr/>
          <a:lstStyle/>
          <a:p>
            <a:pPr eaLnBrk="1" hangingPunct="1"/>
            <a:r>
              <a:rPr smtClean="0"/>
              <a:t>Humidity</a:t>
            </a:r>
          </a:p>
        </p:txBody>
      </p:sp>
      <p:sp>
        <p:nvSpPr>
          <p:cNvPr id="91137"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555C4CC7-5D17-4A84-8849-3FD244D60613}" type="slidenum">
              <a:rPr lang="en-US" smtClean="0"/>
              <a:pPr fontAlgn="base">
                <a:spcBef>
                  <a:spcPct val="0"/>
                </a:spcBef>
                <a:spcAft>
                  <a:spcPct val="0"/>
                </a:spcAft>
              </a:pPr>
              <a:t>39</a:t>
            </a:fld>
            <a:endParaRPr lang="en-US" smtClean="0"/>
          </a:p>
        </p:txBody>
      </p:sp>
    </p:spTree>
    <p:extLst>
      <p:ext uri="{BB962C8B-B14F-4D97-AF65-F5344CB8AC3E}">
        <p14:creationId xmlns:p14="http://schemas.microsoft.com/office/powerpoint/2010/main" val="369400739"/>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58078" y="2476806"/>
            <a:ext cx="2496312" cy="407674"/>
            <a:chOff x="2218944" y="3500"/>
            <a:chExt cx="2496312" cy="568095"/>
          </a:xfrm>
          <a:solidFill>
            <a:schemeClr val="tx2"/>
          </a:solidFill>
        </p:grpSpPr>
        <p:sp>
          <p:nvSpPr>
            <p:cNvPr id="33" name="Rounded Rectangle 32"/>
            <p:cNvSpPr/>
            <p:nvPr/>
          </p:nvSpPr>
          <p:spPr>
            <a:xfrm>
              <a:off x="2218944" y="3500"/>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Rounded Rectangle 4"/>
            <p:cNvSpPr/>
            <p:nvPr/>
          </p:nvSpPr>
          <p:spPr>
            <a:xfrm>
              <a:off x="2246676" y="31232"/>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and Risk Management</a:t>
              </a:r>
              <a:endParaRPr lang="en-US" sz="1200" b="1" kern="1200" dirty="0"/>
            </a:p>
          </p:txBody>
        </p:sp>
      </p:grpSp>
      <p:grpSp>
        <p:nvGrpSpPr>
          <p:cNvPr id="6" name="Group 5"/>
          <p:cNvGrpSpPr/>
          <p:nvPr/>
        </p:nvGrpSpPr>
        <p:grpSpPr>
          <a:xfrm>
            <a:off x="5958078" y="3345196"/>
            <a:ext cx="2496312" cy="407674"/>
            <a:chOff x="2218944" y="600001"/>
            <a:chExt cx="2496312" cy="568095"/>
          </a:xfrm>
          <a:solidFill>
            <a:schemeClr val="accent4"/>
          </a:solidFill>
        </p:grpSpPr>
        <p:sp>
          <p:nvSpPr>
            <p:cNvPr id="31" name="Rounded Rectangle 30"/>
            <p:cNvSpPr/>
            <p:nvPr/>
          </p:nvSpPr>
          <p:spPr>
            <a:xfrm>
              <a:off x="2218944" y="6000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p:nvPr/>
          </p:nvSpPr>
          <p:spPr>
            <a:xfrm>
              <a:off x="2246676" y="6277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Engineering</a:t>
              </a:r>
              <a:endParaRPr lang="en-US" sz="1200" b="1" kern="1200" dirty="0"/>
            </a:p>
          </p:txBody>
        </p:sp>
      </p:grpSp>
      <p:grpSp>
        <p:nvGrpSpPr>
          <p:cNvPr id="7" name="Group 6"/>
          <p:cNvGrpSpPr/>
          <p:nvPr/>
        </p:nvGrpSpPr>
        <p:grpSpPr>
          <a:xfrm>
            <a:off x="5961888" y="3777064"/>
            <a:ext cx="2496312" cy="407674"/>
            <a:chOff x="2218944" y="1196501"/>
            <a:chExt cx="2496312" cy="568095"/>
          </a:xfrm>
          <a:solidFill>
            <a:schemeClr val="accent4"/>
          </a:solidFill>
        </p:grpSpPr>
        <p:sp>
          <p:nvSpPr>
            <p:cNvPr id="29" name="Rounded Rectangle 28"/>
            <p:cNvSpPr/>
            <p:nvPr/>
          </p:nvSpPr>
          <p:spPr>
            <a:xfrm>
              <a:off x="2218944" y="11965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Rounded Rectangle 8"/>
            <p:cNvSpPr/>
            <p:nvPr/>
          </p:nvSpPr>
          <p:spPr>
            <a:xfrm>
              <a:off x="2246676" y="12242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Assessment and Testing</a:t>
              </a:r>
              <a:endParaRPr lang="en-US" sz="1200" b="1" kern="1200" dirty="0"/>
            </a:p>
          </p:txBody>
        </p:sp>
      </p:grpSp>
      <p:grpSp>
        <p:nvGrpSpPr>
          <p:cNvPr id="10" name="Group 9"/>
          <p:cNvGrpSpPr/>
          <p:nvPr/>
        </p:nvGrpSpPr>
        <p:grpSpPr>
          <a:xfrm>
            <a:off x="5961888" y="4201978"/>
            <a:ext cx="2496312" cy="407674"/>
            <a:chOff x="2218944" y="2986002"/>
            <a:chExt cx="2496312" cy="568095"/>
          </a:xfrm>
        </p:grpSpPr>
        <p:sp>
          <p:nvSpPr>
            <p:cNvPr id="23" name="Rounded Rectangle 22"/>
            <p:cNvSpPr/>
            <p:nvPr/>
          </p:nvSpPr>
          <p:spPr>
            <a:xfrm>
              <a:off x="2218944" y="29860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ounded Rectangle 14"/>
            <p:cNvSpPr/>
            <p:nvPr/>
          </p:nvSpPr>
          <p:spPr>
            <a:xfrm>
              <a:off x="2246676" y="30137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Asset Security</a:t>
              </a:r>
              <a:endParaRPr lang="en-US" sz="1200" b="1" kern="1200" dirty="0"/>
            </a:p>
          </p:txBody>
        </p:sp>
      </p:grpSp>
      <p:grpSp>
        <p:nvGrpSpPr>
          <p:cNvPr id="11" name="Group 10"/>
          <p:cNvGrpSpPr/>
          <p:nvPr/>
        </p:nvGrpSpPr>
        <p:grpSpPr>
          <a:xfrm>
            <a:off x="5961888" y="4630036"/>
            <a:ext cx="2496312" cy="407674"/>
            <a:chOff x="2218944" y="3582502"/>
            <a:chExt cx="2496312" cy="568095"/>
          </a:xfrm>
        </p:grpSpPr>
        <p:sp>
          <p:nvSpPr>
            <p:cNvPr id="21" name="Rounded Rectangle 20"/>
            <p:cNvSpPr/>
            <p:nvPr/>
          </p:nvSpPr>
          <p:spPr>
            <a:xfrm>
              <a:off x="2218944" y="35825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ounded Rectangle 16"/>
            <p:cNvSpPr/>
            <p:nvPr/>
          </p:nvSpPr>
          <p:spPr>
            <a:xfrm>
              <a:off x="2246676" y="36102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Communications and Network Security</a:t>
              </a:r>
              <a:endParaRPr lang="en-US" sz="1200" b="1" kern="1200" dirty="0"/>
            </a:p>
          </p:txBody>
        </p:sp>
      </p:grpSp>
      <p:grpSp>
        <p:nvGrpSpPr>
          <p:cNvPr id="12" name="Group 11"/>
          <p:cNvGrpSpPr/>
          <p:nvPr/>
        </p:nvGrpSpPr>
        <p:grpSpPr>
          <a:xfrm>
            <a:off x="5961888" y="5058095"/>
            <a:ext cx="2496312" cy="407674"/>
            <a:chOff x="2218944" y="4179003"/>
            <a:chExt cx="2496312" cy="568095"/>
          </a:xfrm>
        </p:grpSpPr>
        <p:sp>
          <p:nvSpPr>
            <p:cNvPr id="19" name="Rounded Rectangle 18"/>
            <p:cNvSpPr/>
            <p:nvPr/>
          </p:nvSpPr>
          <p:spPr>
            <a:xfrm>
              <a:off x="2218944" y="4179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ounded Rectangle 18"/>
            <p:cNvSpPr/>
            <p:nvPr/>
          </p:nvSpPr>
          <p:spPr>
            <a:xfrm>
              <a:off x="2246676" y="4206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Identity and Access Management</a:t>
              </a:r>
              <a:endParaRPr lang="en-US" sz="1200" b="1" kern="1200" dirty="0"/>
            </a:p>
          </p:txBody>
        </p:sp>
      </p:grpSp>
      <p:grpSp>
        <p:nvGrpSpPr>
          <p:cNvPr id="13" name="Group 12"/>
          <p:cNvGrpSpPr/>
          <p:nvPr/>
        </p:nvGrpSpPr>
        <p:grpSpPr>
          <a:xfrm>
            <a:off x="5961888" y="5486153"/>
            <a:ext cx="2496312" cy="407674"/>
            <a:chOff x="2218944" y="4775503"/>
            <a:chExt cx="2496312" cy="568095"/>
          </a:xfrm>
        </p:grpSpPr>
        <p:sp>
          <p:nvSpPr>
            <p:cNvPr id="17" name="Rounded Rectangle 16"/>
            <p:cNvSpPr/>
            <p:nvPr/>
          </p:nvSpPr>
          <p:spPr>
            <a:xfrm>
              <a:off x="2218944" y="47755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ed Rectangle 20"/>
            <p:cNvSpPr/>
            <p:nvPr/>
          </p:nvSpPr>
          <p:spPr>
            <a:xfrm>
              <a:off x="2246676" y="48032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Operations</a:t>
              </a:r>
              <a:endParaRPr lang="en-US" sz="1200" b="1" kern="1200" dirty="0"/>
            </a:p>
          </p:txBody>
        </p:sp>
      </p:grpSp>
      <p:grpSp>
        <p:nvGrpSpPr>
          <p:cNvPr id="14" name="Group 13"/>
          <p:cNvGrpSpPr/>
          <p:nvPr/>
        </p:nvGrpSpPr>
        <p:grpSpPr>
          <a:xfrm>
            <a:off x="5961888" y="5914211"/>
            <a:ext cx="2496312" cy="407674"/>
            <a:chOff x="2218944" y="5372003"/>
            <a:chExt cx="2496312" cy="568095"/>
          </a:xfrm>
        </p:grpSpPr>
        <p:sp>
          <p:nvSpPr>
            <p:cNvPr id="15" name="Rounded Rectangle 14"/>
            <p:cNvSpPr/>
            <p:nvPr/>
          </p:nvSpPr>
          <p:spPr>
            <a:xfrm>
              <a:off x="2218944" y="5372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22"/>
            <p:cNvSpPr/>
            <p:nvPr/>
          </p:nvSpPr>
          <p:spPr>
            <a:xfrm>
              <a:off x="2246676" y="5399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Software Development Security</a:t>
              </a:r>
              <a:endParaRPr lang="en-US" sz="1200" b="1" kern="1200" dirty="0"/>
            </a:p>
          </p:txBody>
        </p:sp>
      </p:grpSp>
      <p:grpSp>
        <p:nvGrpSpPr>
          <p:cNvPr id="36" name="Group 35"/>
          <p:cNvGrpSpPr/>
          <p:nvPr/>
        </p:nvGrpSpPr>
        <p:grpSpPr>
          <a:xfrm>
            <a:off x="5958078" y="1532121"/>
            <a:ext cx="2500122" cy="407674"/>
            <a:chOff x="2218944" y="3500"/>
            <a:chExt cx="2500122" cy="568095"/>
          </a:xfrm>
        </p:grpSpPr>
        <p:sp>
          <p:nvSpPr>
            <p:cNvPr id="37" name="Rounded Rectangle 36"/>
            <p:cNvSpPr/>
            <p:nvPr/>
          </p:nvSpPr>
          <p:spPr>
            <a:xfrm>
              <a:off x="2218944" y="3500"/>
              <a:ext cx="2496312" cy="568095"/>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38" name="Rounded Rectangle 4"/>
            <p:cNvSpPr/>
            <p:nvPr/>
          </p:nvSpPr>
          <p:spPr>
            <a:xfrm>
              <a:off x="2218944" y="31232"/>
              <a:ext cx="2500122" cy="512631"/>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600" b="1" dirty="0"/>
                <a:t>Current </a:t>
              </a:r>
              <a:r>
                <a:rPr lang="en-US" sz="1600" b="1" dirty="0" smtClean="0"/>
                <a:t>CISSP Domains</a:t>
              </a:r>
              <a:endParaRPr lang="en-US" sz="1600" b="1" kern="1200" dirty="0"/>
            </a:p>
          </p:txBody>
        </p:sp>
      </p:grpSp>
      <p:grpSp>
        <p:nvGrpSpPr>
          <p:cNvPr id="39" name="Group 38"/>
          <p:cNvGrpSpPr/>
          <p:nvPr/>
        </p:nvGrpSpPr>
        <p:grpSpPr>
          <a:xfrm>
            <a:off x="2404410" y="5059866"/>
            <a:ext cx="2724912" cy="407674"/>
            <a:chOff x="2218944" y="3500"/>
            <a:chExt cx="2496312" cy="568095"/>
          </a:xfrm>
        </p:grpSpPr>
        <p:sp>
          <p:nvSpPr>
            <p:cNvPr id="40" name="Rounded Rectangle 39"/>
            <p:cNvSpPr/>
            <p:nvPr/>
          </p:nvSpPr>
          <p:spPr>
            <a:xfrm>
              <a:off x="2218944" y="3500"/>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ounded Rectangle 4"/>
            <p:cNvSpPr/>
            <p:nvPr/>
          </p:nvSpPr>
          <p:spPr>
            <a:xfrm>
              <a:off x="2246676" y="31232"/>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Access Control</a:t>
              </a:r>
              <a:endParaRPr lang="en-US" sz="1200" b="1" kern="1200" dirty="0"/>
            </a:p>
          </p:txBody>
        </p:sp>
      </p:grpSp>
      <p:grpSp>
        <p:nvGrpSpPr>
          <p:cNvPr id="42" name="Group 41"/>
          <p:cNvGrpSpPr/>
          <p:nvPr/>
        </p:nvGrpSpPr>
        <p:grpSpPr>
          <a:xfrm>
            <a:off x="2404410" y="4632532"/>
            <a:ext cx="2724912" cy="407674"/>
            <a:chOff x="2218944" y="600001"/>
            <a:chExt cx="2496312" cy="568095"/>
          </a:xfrm>
        </p:grpSpPr>
        <p:sp>
          <p:nvSpPr>
            <p:cNvPr id="43" name="Rounded Rectangle 42"/>
            <p:cNvSpPr/>
            <p:nvPr/>
          </p:nvSpPr>
          <p:spPr>
            <a:xfrm>
              <a:off x="2218944" y="600001"/>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Rounded Rectangle 6"/>
            <p:cNvSpPr/>
            <p:nvPr/>
          </p:nvSpPr>
          <p:spPr>
            <a:xfrm>
              <a:off x="2246676" y="627733"/>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dirty="0" smtClean="0"/>
                <a:t>Telecommunications and Network Security </a:t>
              </a:r>
              <a:endParaRPr lang="en-US" sz="1200" b="1" kern="1200" dirty="0"/>
            </a:p>
          </p:txBody>
        </p:sp>
      </p:grpSp>
      <p:grpSp>
        <p:nvGrpSpPr>
          <p:cNvPr id="45" name="Group 44"/>
          <p:cNvGrpSpPr/>
          <p:nvPr/>
        </p:nvGrpSpPr>
        <p:grpSpPr>
          <a:xfrm>
            <a:off x="2404410" y="2068528"/>
            <a:ext cx="2724912" cy="407674"/>
            <a:chOff x="2218944" y="1196501"/>
            <a:chExt cx="2496312" cy="568095"/>
          </a:xfrm>
          <a:solidFill>
            <a:schemeClr val="tx2"/>
          </a:solidFill>
        </p:grpSpPr>
        <p:sp>
          <p:nvSpPr>
            <p:cNvPr id="46" name="Rounded Rectangle 45"/>
            <p:cNvSpPr/>
            <p:nvPr/>
          </p:nvSpPr>
          <p:spPr>
            <a:xfrm>
              <a:off x="2218944" y="11965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Rounded Rectangle 8"/>
            <p:cNvSpPr/>
            <p:nvPr/>
          </p:nvSpPr>
          <p:spPr>
            <a:xfrm>
              <a:off x="2246676" y="12242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dirty="0" smtClean="0"/>
                <a:t>Information Security Governance and Risk Management </a:t>
              </a:r>
              <a:endParaRPr lang="en-US" sz="1200" b="1" kern="1200" dirty="0"/>
            </a:p>
          </p:txBody>
        </p:sp>
      </p:grpSp>
      <p:grpSp>
        <p:nvGrpSpPr>
          <p:cNvPr id="48" name="Group 47"/>
          <p:cNvGrpSpPr/>
          <p:nvPr/>
        </p:nvGrpSpPr>
        <p:grpSpPr>
          <a:xfrm>
            <a:off x="2404410" y="5914537"/>
            <a:ext cx="2724912" cy="407674"/>
            <a:chOff x="2218944" y="1793001"/>
            <a:chExt cx="2496312" cy="568095"/>
          </a:xfrm>
        </p:grpSpPr>
        <p:sp>
          <p:nvSpPr>
            <p:cNvPr id="49" name="Rounded Rectangle 48"/>
            <p:cNvSpPr/>
            <p:nvPr/>
          </p:nvSpPr>
          <p:spPr>
            <a:xfrm>
              <a:off x="2218944" y="1793001"/>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Rounded Rectangle 10"/>
            <p:cNvSpPr/>
            <p:nvPr/>
          </p:nvSpPr>
          <p:spPr>
            <a:xfrm>
              <a:off x="2246676" y="1820733"/>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Software Development Security </a:t>
              </a:r>
              <a:endParaRPr lang="en-US" sz="1200" b="1" kern="1200" dirty="0"/>
            </a:p>
          </p:txBody>
        </p:sp>
      </p:grpSp>
      <p:grpSp>
        <p:nvGrpSpPr>
          <p:cNvPr id="51" name="Group 50"/>
          <p:cNvGrpSpPr/>
          <p:nvPr/>
        </p:nvGrpSpPr>
        <p:grpSpPr>
          <a:xfrm>
            <a:off x="2404410" y="3350530"/>
            <a:ext cx="2724912" cy="407674"/>
            <a:chOff x="2218944" y="2389502"/>
            <a:chExt cx="2496312" cy="568095"/>
          </a:xfrm>
          <a:solidFill>
            <a:schemeClr val="accent4"/>
          </a:solidFill>
        </p:grpSpPr>
        <p:sp>
          <p:nvSpPr>
            <p:cNvPr id="52" name="Rounded Rectangle 51"/>
            <p:cNvSpPr/>
            <p:nvPr/>
          </p:nvSpPr>
          <p:spPr>
            <a:xfrm>
              <a:off x="2218944" y="2389502"/>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Rounded Rectangle 12"/>
            <p:cNvSpPr/>
            <p:nvPr/>
          </p:nvSpPr>
          <p:spPr>
            <a:xfrm>
              <a:off x="2246676" y="2417234"/>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Cryptography </a:t>
              </a:r>
              <a:endParaRPr lang="en-US" sz="1200" b="1" kern="1200" dirty="0"/>
            </a:p>
          </p:txBody>
        </p:sp>
      </p:grpSp>
      <p:grpSp>
        <p:nvGrpSpPr>
          <p:cNvPr id="54" name="Group 53"/>
          <p:cNvGrpSpPr/>
          <p:nvPr/>
        </p:nvGrpSpPr>
        <p:grpSpPr>
          <a:xfrm>
            <a:off x="2404410" y="3777864"/>
            <a:ext cx="2724912" cy="407674"/>
            <a:chOff x="2218944" y="2986002"/>
            <a:chExt cx="2496312" cy="568095"/>
          </a:xfrm>
          <a:solidFill>
            <a:schemeClr val="accent4"/>
          </a:solidFill>
        </p:grpSpPr>
        <p:sp>
          <p:nvSpPr>
            <p:cNvPr id="55" name="Rounded Rectangle 54"/>
            <p:cNvSpPr/>
            <p:nvPr/>
          </p:nvSpPr>
          <p:spPr>
            <a:xfrm>
              <a:off x="2218944" y="2986002"/>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Rounded Rectangle 14"/>
            <p:cNvSpPr/>
            <p:nvPr/>
          </p:nvSpPr>
          <p:spPr>
            <a:xfrm>
              <a:off x="2246676" y="3013734"/>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Security Architecture and Design </a:t>
              </a:r>
              <a:endParaRPr lang="en-US" sz="1200" b="1" kern="1200" dirty="0"/>
            </a:p>
          </p:txBody>
        </p:sp>
      </p:grpSp>
      <p:grpSp>
        <p:nvGrpSpPr>
          <p:cNvPr id="57" name="Group 56"/>
          <p:cNvGrpSpPr/>
          <p:nvPr/>
        </p:nvGrpSpPr>
        <p:grpSpPr>
          <a:xfrm>
            <a:off x="2404410" y="5487200"/>
            <a:ext cx="2724912" cy="407674"/>
            <a:chOff x="2218944" y="3582502"/>
            <a:chExt cx="2496312" cy="568095"/>
          </a:xfrm>
        </p:grpSpPr>
        <p:sp>
          <p:nvSpPr>
            <p:cNvPr id="58" name="Rounded Rectangle 57"/>
            <p:cNvSpPr/>
            <p:nvPr/>
          </p:nvSpPr>
          <p:spPr>
            <a:xfrm>
              <a:off x="2218944" y="35825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Rounded Rectangle 16"/>
            <p:cNvSpPr/>
            <p:nvPr/>
          </p:nvSpPr>
          <p:spPr>
            <a:xfrm>
              <a:off x="2246676" y="36102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Operations Security </a:t>
              </a:r>
              <a:endParaRPr lang="en-US" sz="1200" b="1" kern="1200" dirty="0"/>
            </a:p>
          </p:txBody>
        </p:sp>
      </p:grpSp>
      <p:grpSp>
        <p:nvGrpSpPr>
          <p:cNvPr id="60" name="Group 59"/>
          <p:cNvGrpSpPr/>
          <p:nvPr/>
        </p:nvGrpSpPr>
        <p:grpSpPr>
          <a:xfrm>
            <a:off x="2404410" y="2495862"/>
            <a:ext cx="2724912" cy="407674"/>
            <a:chOff x="2218944" y="4179003"/>
            <a:chExt cx="2496312" cy="568095"/>
          </a:xfrm>
          <a:solidFill>
            <a:schemeClr val="tx2"/>
          </a:solidFill>
        </p:grpSpPr>
        <p:sp>
          <p:nvSpPr>
            <p:cNvPr id="61" name="Rounded Rectangle 60"/>
            <p:cNvSpPr/>
            <p:nvPr/>
          </p:nvSpPr>
          <p:spPr>
            <a:xfrm>
              <a:off x="2218944" y="4179003"/>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 name="Rounded Rectangle 18"/>
            <p:cNvSpPr/>
            <p:nvPr/>
          </p:nvSpPr>
          <p:spPr>
            <a:xfrm>
              <a:off x="2246676" y="4206735"/>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Business Continuity and Disaster Recovery Planning </a:t>
              </a:r>
              <a:endParaRPr lang="en-US" sz="1200" b="1" kern="1200" dirty="0"/>
            </a:p>
          </p:txBody>
        </p:sp>
      </p:grpSp>
      <p:grpSp>
        <p:nvGrpSpPr>
          <p:cNvPr id="63" name="Group 62"/>
          <p:cNvGrpSpPr/>
          <p:nvPr/>
        </p:nvGrpSpPr>
        <p:grpSpPr>
          <a:xfrm>
            <a:off x="2404410" y="2923196"/>
            <a:ext cx="2724912" cy="407674"/>
            <a:chOff x="2218944" y="4775503"/>
            <a:chExt cx="2496312" cy="568095"/>
          </a:xfrm>
          <a:solidFill>
            <a:schemeClr val="tx2"/>
          </a:solidFill>
        </p:grpSpPr>
        <p:sp>
          <p:nvSpPr>
            <p:cNvPr id="64" name="Rounded Rectangle 63"/>
            <p:cNvSpPr/>
            <p:nvPr/>
          </p:nvSpPr>
          <p:spPr>
            <a:xfrm>
              <a:off x="2218944" y="4775503"/>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5" name="Rounded Rectangle 20"/>
            <p:cNvSpPr/>
            <p:nvPr/>
          </p:nvSpPr>
          <p:spPr>
            <a:xfrm>
              <a:off x="2246676" y="4803235"/>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Legal, Regulations, Investigations and Compliance</a:t>
              </a:r>
              <a:endParaRPr lang="en-US" sz="1200" b="1" kern="1200" dirty="0"/>
            </a:p>
          </p:txBody>
        </p:sp>
      </p:grpSp>
      <p:grpSp>
        <p:nvGrpSpPr>
          <p:cNvPr id="66" name="Group 65"/>
          <p:cNvGrpSpPr/>
          <p:nvPr/>
        </p:nvGrpSpPr>
        <p:grpSpPr>
          <a:xfrm>
            <a:off x="2404410" y="4205198"/>
            <a:ext cx="2724912" cy="407674"/>
            <a:chOff x="2218944" y="5372003"/>
            <a:chExt cx="2496312" cy="568095"/>
          </a:xfrm>
        </p:grpSpPr>
        <p:sp>
          <p:nvSpPr>
            <p:cNvPr id="67" name="Rounded Rectangle 66"/>
            <p:cNvSpPr/>
            <p:nvPr/>
          </p:nvSpPr>
          <p:spPr>
            <a:xfrm>
              <a:off x="2218944" y="5372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 name="Rounded Rectangle 22"/>
            <p:cNvSpPr/>
            <p:nvPr/>
          </p:nvSpPr>
          <p:spPr>
            <a:xfrm>
              <a:off x="2246676" y="5399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Physical (Environmental) Security </a:t>
              </a:r>
              <a:endParaRPr lang="en-US" sz="1200" b="1" kern="1200" dirty="0"/>
            </a:p>
          </p:txBody>
        </p:sp>
      </p:grpSp>
      <p:grpSp>
        <p:nvGrpSpPr>
          <p:cNvPr id="69" name="Group 68"/>
          <p:cNvGrpSpPr/>
          <p:nvPr/>
        </p:nvGrpSpPr>
        <p:grpSpPr>
          <a:xfrm>
            <a:off x="1937387" y="1537517"/>
            <a:ext cx="3191935" cy="407674"/>
            <a:chOff x="2218944" y="3500"/>
            <a:chExt cx="2496312" cy="568095"/>
          </a:xfrm>
        </p:grpSpPr>
        <p:sp>
          <p:nvSpPr>
            <p:cNvPr id="70" name="Rounded Rectangle 69"/>
            <p:cNvSpPr/>
            <p:nvPr/>
          </p:nvSpPr>
          <p:spPr>
            <a:xfrm>
              <a:off x="2218944" y="3500"/>
              <a:ext cx="2496312" cy="568095"/>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71" name="Rounded Rectangle 4"/>
            <p:cNvSpPr/>
            <p:nvPr/>
          </p:nvSpPr>
          <p:spPr>
            <a:xfrm>
              <a:off x="2218944" y="31232"/>
              <a:ext cx="2496312" cy="512631"/>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600" b="1" kern="1200" dirty="0" smtClean="0"/>
                <a:t>Shon </a:t>
              </a:r>
              <a:r>
                <a:rPr lang="en-US" sz="1600" b="1" dirty="0"/>
                <a:t>Harris Book – Chapters</a:t>
              </a:r>
              <a:endParaRPr lang="en-US" sz="1600" b="1" kern="1200" dirty="0"/>
            </a:p>
          </p:txBody>
        </p:sp>
      </p:grpSp>
      <p:grpSp>
        <p:nvGrpSpPr>
          <p:cNvPr id="72" name="Group 71"/>
          <p:cNvGrpSpPr/>
          <p:nvPr/>
        </p:nvGrpSpPr>
        <p:grpSpPr>
          <a:xfrm>
            <a:off x="1928922" y="5062255"/>
            <a:ext cx="762000" cy="407674"/>
            <a:chOff x="2218944" y="3500"/>
            <a:chExt cx="2496312" cy="568095"/>
          </a:xfrm>
        </p:grpSpPr>
        <p:sp>
          <p:nvSpPr>
            <p:cNvPr id="73" name="Rounded Rectangle 72"/>
            <p:cNvSpPr/>
            <p:nvPr/>
          </p:nvSpPr>
          <p:spPr>
            <a:xfrm>
              <a:off x="2218944" y="3500"/>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3</a:t>
              </a:r>
              <a:endParaRPr lang="en-US"/>
            </a:p>
          </p:txBody>
        </p:sp>
        <p:sp>
          <p:nvSpPr>
            <p:cNvPr id="74" name="Rounded Rectangle 4"/>
            <p:cNvSpPr/>
            <p:nvPr/>
          </p:nvSpPr>
          <p:spPr>
            <a:xfrm>
              <a:off x="2246676" y="31232"/>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75" name="Group 74"/>
          <p:cNvGrpSpPr/>
          <p:nvPr/>
        </p:nvGrpSpPr>
        <p:grpSpPr>
          <a:xfrm>
            <a:off x="1928922" y="4634921"/>
            <a:ext cx="762000" cy="407674"/>
            <a:chOff x="2218944" y="600001"/>
            <a:chExt cx="2496312" cy="568095"/>
          </a:xfrm>
        </p:grpSpPr>
        <p:sp>
          <p:nvSpPr>
            <p:cNvPr id="76" name="Rounded Rectangle 75"/>
            <p:cNvSpPr/>
            <p:nvPr/>
          </p:nvSpPr>
          <p:spPr>
            <a:xfrm>
              <a:off x="2218944" y="6000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6</a:t>
              </a:r>
              <a:endParaRPr lang="en-US"/>
            </a:p>
          </p:txBody>
        </p:sp>
        <p:sp>
          <p:nvSpPr>
            <p:cNvPr id="77" name="Rounded Rectangle 6"/>
            <p:cNvSpPr/>
            <p:nvPr/>
          </p:nvSpPr>
          <p:spPr>
            <a:xfrm>
              <a:off x="2246676" y="6277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78" name="Group 77"/>
          <p:cNvGrpSpPr/>
          <p:nvPr/>
        </p:nvGrpSpPr>
        <p:grpSpPr>
          <a:xfrm>
            <a:off x="1928922" y="2070917"/>
            <a:ext cx="762000" cy="407674"/>
            <a:chOff x="2218944" y="1196501"/>
            <a:chExt cx="2496312" cy="568095"/>
          </a:xfrm>
        </p:grpSpPr>
        <p:sp>
          <p:nvSpPr>
            <p:cNvPr id="79" name="Rounded Rectangle 78"/>
            <p:cNvSpPr/>
            <p:nvPr/>
          </p:nvSpPr>
          <p:spPr>
            <a:xfrm>
              <a:off x="2218944" y="11965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2</a:t>
              </a:r>
              <a:endParaRPr lang="en-US"/>
            </a:p>
          </p:txBody>
        </p:sp>
        <p:sp>
          <p:nvSpPr>
            <p:cNvPr id="80" name="Rounded Rectangle 8"/>
            <p:cNvSpPr/>
            <p:nvPr/>
          </p:nvSpPr>
          <p:spPr>
            <a:xfrm>
              <a:off x="2246676" y="12242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1" name="Group 80"/>
          <p:cNvGrpSpPr/>
          <p:nvPr/>
        </p:nvGrpSpPr>
        <p:grpSpPr>
          <a:xfrm>
            <a:off x="1928922" y="5916926"/>
            <a:ext cx="762000" cy="407674"/>
            <a:chOff x="2218944" y="1793001"/>
            <a:chExt cx="2496312" cy="568095"/>
          </a:xfrm>
        </p:grpSpPr>
        <p:sp>
          <p:nvSpPr>
            <p:cNvPr id="82" name="Rounded Rectangle 81"/>
            <p:cNvSpPr/>
            <p:nvPr/>
          </p:nvSpPr>
          <p:spPr>
            <a:xfrm>
              <a:off x="2218944" y="17930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10</a:t>
              </a:r>
              <a:endParaRPr lang="en-US"/>
            </a:p>
          </p:txBody>
        </p:sp>
        <p:sp>
          <p:nvSpPr>
            <p:cNvPr id="83" name="Rounded Rectangle 10"/>
            <p:cNvSpPr/>
            <p:nvPr/>
          </p:nvSpPr>
          <p:spPr>
            <a:xfrm>
              <a:off x="2246676" y="18207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4" name="Group 83"/>
          <p:cNvGrpSpPr/>
          <p:nvPr/>
        </p:nvGrpSpPr>
        <p:grpSpPr>
          <a:xfrm>
            <a:off x="1928922" y="3352919"/>
            <a:ext cx="762000" cy="407674"/>
            <a:chOff x="2218944" y="2389502"/>
            <a:chExt cx="2496312" cy="568095"/>
          </a:xfrm>
        </p:grpSpPr>
        <p:sp>
          <p:nvSpPr>
            <p:cNvPr id="85" name="Rounded Rectangle 84"/>
            <p:cNvSpPr/>
            <p:nvPr/>
          </p:nvSpPr>
          <p:spPr>
            <a:xfrm>
              <a:off x="2218944" y="23895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7</a:t>
              </a:r>
              <a:endParaRPr lang="en-US"/>
            </a:p>
          </p:txBody>
        </p:sp>
        <p:sp>
          <p:nvSpPr>
            <p:cNvPr id="86" name="Rounded Rectangle 12"/>
            <p:cNvSpPr/>
            <p:nvPr/>
          </p:nvSpPr>
          <p:spPr>
            <a:xfrm>
              <a:off x="2246676" y="24172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7" name="Group 86"/>
          <p:cNvGrpSpPr/>
          <p:nvPr/>
        </p:nvGrpSpPr>
        <p:grpSpPr>
          <a:xfrm>
            <a:off x="1928922" y="3780253"/>
            <a:ext cx="762000" cy="407674"/>
            <a:chOff x="2218944" y="2986002"/>
            <a:chExt cx="2496312" cy="568095"/>
          </a:xfrm>
        </p:grpSpPr>
        <p:sp>
          <p:nvSpPr>
            <p:cNvPr id="88" name="Rounded Rectangle 87"/>
            <p:cNvSpPr/>
            <p:nvPr/>
          </p:nvSpPr>
          <p:spPr>
            <a:xfrm>
              <a:off x="2218944" y="29860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4</a:t>
              </a:r>
              <a:endParaRPr lang="en-US"/>
            </a:p>
          </p:txBody>
        </p:sp>
        <p:sp>
          <p:nvSpPr>
            <p:cNvPr id="89" name="Rounded Rectangle 14"/>
            <p:cNvSpPr/>
            <p:nvPr/>
          </p:nvSpPr>
          <p:spPr>
            <a:xfrm>
              <a:off x="2246676" y="30137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0" name="Group 89"/>
          <p:cNvGrpSpPr/>
          <p:nvPr/>
        </p:nvGrpSpPr>
        <p:grpSpPr>
          <a:xfrm>
            <a:off x="1928922" y="5489589"/>
            <a:ext cx="762000" cy="407674"/>
            <a:chOff x="2218944" y="3582502"/>
            <a:chExt cx="2496312" cy="568095"/>
          </a:xfrm>
        </p:grpSpPr>
        <p:sp>
          <p:nvSpPr>
            <p:cNvPr id="91" name="Rounded Rectangle 90"/>
            <p:cNvSpPr/>
            <p:nvPr/>
          </p:nvSpPr>
          <p:spPr>
            <a:xfrm>
              <a:off x="2218944" y="35825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11</a:t>
              </a:r>
              <a:endParaRPr lang="en-US"/>
            </a:p>
          </p:txBody>
        </p:sp>
        <p:sp>
          <p:nvSpPr>
            <p:cNvPr id="92" name="Rounded Rectangle 16"/>
            <p:cNvSpPr/>
            <p:nvPr/>
          </p:nvSpPr>
          <p:spPr>
            <a:xfrm>
              <a:off x="2246676" y="36102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3" name="Group 92"/>
          <p:cNvGrpSpPr/>
          <p:nvPr/>
        </p:nvGrpSpPr>
        <p:grpSpPr>
          <a:xfrm>
            <a:off x="1928922" y="2498251"/>
            <a:ext cx="762000" cy="407674"/>
            <a:chOff x="2218944" y="4179003"/>
            <a:chExt cx="2496312" cy="568095"/>
          </a:xfrm>
        </p:grpSpPr>
        <p:sp>
          <p:nvSpPr>
            <p:cNvPr id="94" name="Rounded Rectangle 93"/>
            <p:cNvSpPr/>
            <p:nvPr/>
          </p:nvSpPr>
          <p:spPr>
            <a:xfrm>
              <a:off x="2218944" y="41790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8</a:t>
              </a:r>
              <a:endParaRPr lang="en-US"/>
            </a:p>
          </p:txBody>
        </p:sp>
        <p:sp>
          <p:nvSpPr>
            <p:cNvPr id="95" name="Rounded Rectangle 18"/>
            <p:cNvSpPr/>
            <p:nvPr/>
          </p:nvSpPr>
          <p:spPr>
            <a:xfrm>
              <a:off x="2246676" y="42067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6" name="Group 95"/>
          <p:cNvGrpSpPr/>
          <p:nvPr/>
        </p:nvGrpSpPr>
        <p:grpSpPr>
          <a:xfrm>
            <a:off x="1928922" y="2925585"/>
            <a:ext cx="762000" cy="407674"/>
            <a:chOff x="2218944" y="4775503"/>
            <a:chExt cx="2496312" cy="568095"/>
          </a:xfrm>
        </p:grpSpPr>
        <p:sp>
          <p:nvSpPr>
            <p:cNvPr id="97" name="Rounded Rectangle 96"/>
            <p:cNvSpPr/>
            <p:nvPr/>
          </p:nvSpPr>
          <p:spPr>
            <a:xfrm>
              <a:off x="2218944" y="47755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9</a:t>
              </a:r>
              <a:endParaRPr lang="en-US"/>
            </a:p>
          </p:txBody>
        </p:sp>
        <p:sp>
          <p:nvSpPr>
            <p:cNvPr id="98" name="Rounded Rectangle 20"/>
            <p:cNvSpPr/>
            <p:nvPr/>
          </p:nvSpPr>
          <p:spPr>
            <a:xfrm>
              <a:off x="2246676" y="48032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9" name="Group 98"/>
          <p:cNvGrpSpPr/>
          <p:nvPr/>
        </p:nvGrpSpPr>
        <p:grpSpPr>
          <a:xfrm>
            <a:off x="1928922" y="4207587"/>
            <a:ext cx="762000" cy="407674"/>
            <a:chOff x="2218944" y="5372003"/>
            <a:chExt cx="2496312" cy="568095"/>
          </a:xfrm>
        </p:grpSpPr>
        <p:sp>
          <p:nvSpPr>
            <p:cNvPr id="100" name="Rounded Rectangle 99"/>
            <p:cNvSpPr/>
            <p:nvPr/>
          </p:nvSpPr>
          <p:spPr>
            <a:xfrm>
              <a:off x="2218944" y="53720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5</a:t>
              </a:r>
              <a:endParaRPr lang="en-US"/>
            </a:p>
          </p:txBody>
        </p:sp>
        <p:sp>
          <p:nvSpPr>
            <p:cNvPr id="101" name="Rounded Rectangle 22"/>
            <p:cNvSpPr/>
            <p:nvPr/>
          </p:nvSpPr>
          <p:spPr>
            <a:xfrm>
              <a:off x="2246676" y="53997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cxnSp>
        <p:nvCxnSpPr>
          <p:cNvPr id="103" name="Straight Arrow Connector 102"/>
          <p:cNvCxnSpPr>
            <a:stCxn id="46" idx="3"/>
            <a:endCxn id="33" idx="1"/>
          </p:cNvCxnSpPr>
          <p:nvPr/>
        </p:nvCxnSpPr>
        <p:spPr>
          <a:xfrm>
            <a:off x="5129322" y="2272365"/>
            <a:ext cx="828756" cy="408278"/>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1" idx="3"/>
            <a:endCxn id="33" idx="1"/>
          </p:cNvCxnSpPr>
          <p:nvPr/>
        </p:nvCxnSpPr>
        <p:spPr>
          <a:xfrm flipV="1">
            <a:off x="5129322" y="2680643"/>
            <a:ext cx="828756" cy="1905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64" idx="3"/>
            <a:endCxn id="33" idx="1"/>
          </p:cNvCxnSpPr>
          <p:nvPr/>
        </p:nvCxnSpPr>
        <p:spPr>
          <a:xfrm flipV="1">
            <a:off x="5129322" y="2680643"/>
            <a:ext cx="828756" cy="44639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55" idx="3"/>
            <a:endCxn id="29" idx="1"/>
          </p:cNvCxnSpPr>
          <p:nvPr/>
        </p:nvCxnSpPr>
        <p:spPr>
          <a:xfrm flipV="1">
            <a:off x="5129322" y="3980901"/>
            <a:ext cx="832566" cy="80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52" idx="3"/>
            <a:endCxn id="31" idx="1"/>
          </p:cNvCxnSpPr>
          <p:nvPr/>
        </p:nvCxnSpPr>
        <p:spPr>
          <a:xfrm flipV="1">
            <a:off x="5129322" y="3549033"/>
            <a:ext cx="828756" cy="5334"/>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5" idx="3"/>
            <a:endCxn id="31" idx="1"/>
          </p:cNvCxnSpPr>
          <p:nvPr/>
        </p:nvCxnSpPr>
        <p:spPr>
          <a:xfrm flipV="1">
            <a:off x="5129322" y="3549033"/>
            <a:ext cx="828756" cy="432668"/>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67" idx="3"/>
            <a:endCxn id="23" idx="1"/>
          </p:cNvCxnSpPr>
          <p:nvPr/>
        </p:nvCxnSpPr>
        <p:spPr>
          <a:xfrm flipV="1">
            <a:off x="5129322" y="4405815"/>
            <a:ext cx="832566" cy="322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43" idx="3"/>
            <a:endCxn id="21" idx="1"/>
          </p:cNvCxnSpPr>
          <p:nvPr/>
        </p:nvCxnSpPr>
        <p:spPr>
          <a:xfrm flipV="1">
            <a:off x="5129322" y="4833873"/>
            <a:ext cx="832566" cy="249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40" idx="3"/>
            <a:endCxn id="19" idx="1"/>
          </p:cNvCxnSpPr>
          <p:nvPr/>
        </p:nvCxnSpPr>
        <p:spPr>
          <a:xfrm flipV="1">
            <a:off x="5129322" y="5261932"/>
            <a:ext cx="832566" cy="1771"/>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49" idx="3"/>
            <a:endCxn id="15" idx="1"/>
          </p:cNvCxnSpPr>
          <p:nvPr/>
        </p:nvCxnSpPr>
        <p:spPr>
          <a:xfrm flipV="1">
            <a:off x="5129322" y="6118048"/>
            <a:ext cx="832566" cy="32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58" idx="3"/>
            <a:endCxn id="17" idx="1"/>
          </p:cNvCxnSpPr>
          <p:nvPr/>
        </p:nvCxnSpPr>
        <p:spPr>
          <a:xfrm flipV="1">
            <a:off x="5129322" y="5689990"/>
            <a:ext cx="832566" cy="1047"/>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sp>
        <p:nvSpPr>
          <p:cNvPr id="127" name="Title 126"/>
          <p:cNvSpPr>
            <a:spLocks noGrp="1"/>
          </p:cNvSpPr>
          <p:nvPr>
            <p:ph type="title"/>
          </p:nvPr>
        </p:nvSpPr>
        <p:spPr/>
        <p:txBody>
          <a:bodyPr/>
          <a:lstStyle/>
          <a:p>
            <a:r>
              <a:rPr lang="en-US" dirty="0"/>
              <a:t>Comparison of Our Class to CISSP Domains</a:t>
            </a:r>
          </a:p>
        </p:txBody>
      </p:sp>
      <p:sp>
        <p:nvSpPr>
          <p:cNvPr id="3" name="Right Arrow 2"/>
          <p:cNvSpPr/>
          <p:nvPr/>
        </p:nvSpPr>
        <p:spPr>
          <a:xfrm>
            <a:off x="720182" y="4071180"/>
            <a:ext cx="990600" cy="65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9874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p:cNvSpPr>
          <p:nvPr>
            <p:ph idx="1"/>
          </p:nvPr>
        </p:nvSpPr>
        <p:spPr/>
        <p:txBody>
          <a:bodyPr/>
          <a:lstStyle/>
          <a:p>
            <a:pPr eaLnBrk="1" hangingPunct="1"/>
            <a:r>
              <a:rPr lang="en-US" smtClean="0"/>
              <a:t>HVAC Systems Should Maintain Proper Level of Humidity</a:t>
            </a:r>
          </a:p>
          <a:p>
            <a:pPr eaLnBrk="1" hangingPunct="1"/>
            <a:r>
              <a:rPr lang="en-US" smtClean="0"/>
              <a:t>Electrical Circuits Should Be Grounded Properly</a:t>
            </a:r>
          </a:p>
          <a:p>
            <a:pPr eaLnBrk="1" hangingPunct="1"/>
            <a:r>
              <a:rPr lang="en-US" smtClean="0"/>
              <a:t>Anti-static Flooring, Mats, Tables and Sprays Should be Used</a:t>
            </a:r>
          </a:p>
        </p:txBody>
      </p:sp>
      <p:sp>
        <p:nvSpPr>
          <p:cNvPr id="92162" name="Rectangle 2"/>
          <p:cNvSpPr>
            <a:spLocks noGrp="1"/>
          </p:cNvSpPr>
          <p:nvPr>
            <p:ph type="title"/>
          </p:nvPr>
        </p:nvSpPr>
        <p:spPr/>
        <p:txBody>
          <a:bodyPr/>
          <a:lstStyle/>
          <a:p>
            <a:pPr eaLnBrk="1" hangingPunct="1"/>
            <a:r>
              <a:rPr smtClean="0"/>
              <a:t>Humidity Related Safeguards</a:t>
            </a:r>
          </a:p>
        </p:txBody>
      </p:sp>
      <p:sp>
        <p:nvSpPr>
          <p:cNvPr id="92161"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A27E52A0-8690-45DC-A8DC-EC018DE3F51C}" type="slidenum">
              <a:rPr lang="en-US" smtClean="0"/>
              <a:pPr fontAlgn="base">
                <a:spcBef>
                  <a:spcPct val="0"/>
                </a:spcBef>
                <a:spcAft>
                  <a:spcPct val="0"/>
                </a:spcAft>
              </a:pPr>
              <a:t>40</a:t>
            </a:fld>
            <a:endParaRPr lang="en-US" smtClean="0"/>
          </a:p>
        </p:txBody>
      </p:sp>
    </p:spTree>
    <p:extLst>
      <p:ext uri="{BB962C8B-B14F-4D97-AF65-F5344CB8AC3E}">
        <p14:creationId xmlns:p14="http://schemas.microsoft.com/office/powerpoint/2010/main" val="261307159"/>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3"/>
          <p:cNvSpPr>
            <a:spLocks noGrp="1"/>
          </p:cNvSpPr>
          <p:nvPr>
            <p:ph idx="1"/>
          </p:nvPr>
        </p:nvSpPr>
        <p:spPr/>
        <p:txBody>
          <a:bodyPr/>
          <a:lstStyle/>
          <a:p>
            <a:pPr eaLnBrk="1" hangingPunct="1"/>
            <a:r>
              <a:rPr lang="en-US" sz="2800" b="1" smtClean="0"/>
              <a:t>Water Barriers at External Doors</a:t>
            </a:r>
          </a:p>
          <a:p>
            <a:pPr eaLnBrk="1" hangingPunct="1"/>
            <a:r>
              <a:rPr lang="en-US" sz="2800" b="1" smtClean="0"/>
              <a:t>Water Sensors in Close Proximity to:</a:t>
            </a:r>
          </a:p>
          <a:p>
            <a:pPr lvl="1" eaLnBrk="1" hangingPunct="1"/>
            <a:r>
              <a:rPr lang="en-US" sz="2400" smtClean="0"/>
              <a:t>Exterior Doors</a:t>
            </a:r>
          </a:p>
          <a:p>
            <a:pPr lvl="1" eaLnBrk="1" hangingPunct="1"/>
            <a:r>
              <a:rPr lang="en-US" sz="2400" smtClean="0"/>
              <a:t>Drains (including HVAC)</a:t>
            </a:r>
          </a:p>
          <a:p>
            <a:pPr lvl="1" eaLnBrk="1" hangingPunct="1"/>
            <a:r>
              <a:rPr lang="en-US" sz="2400" smtClean="0"/>
              <a:t>Supply Pipes</a:t>
            </a:r>
          </a:p>
          <a:p>
            <a:pPr lvl="1" eaLnBrk="1" hangingPunct="1"/>
            <a:r>
              <a:rPr lang="en-US" sz="2400" smtClean="0"/>
              <a:t>Bathrooms (if close to computer systems)</a:t>
            </a:r>
          </a:p>
          <a:p>
            <a:pPr eaLnBrk="1" hangingPunct="1"/>
            <a:r>
              <a:rPr lang="en-US" sz="2800" b="1" smtClean="0"/>
              <a:t>Routing Water Pipes Away from Computer Systems</a:t>
            </a:r>
          </a:p>
          <a:p>
            <a:pPr eaLnBrk="1" hangingPunct="1"/>
            <a:r>
              <a:rPr lang="en-US" sz="2800" b="1" smtClean="0"/>
              <a:t>Automatic Shut-offs</a:t>
            </a:r>
          </a:p>
          <a:p>
            <a:pPr eaLnBrk="1" hangingPunct="1"/>
            <a:r>
              <a:rPr lang="en-US" sz="2800" b="1" smtClean="0"/>
              <a:t>Emergency Procedures</a:t>
            </a:r>
          </a:p>
        </p:txBody>
      </p:sp>
      <p:sp>
        <p:nvSpPr>
          <p:cNvPr id="93186" name="Rectangle 2"/>
          <p:cNvSpPr>
            <a:spLocks noGrp="1"/>
          </p:cNvSpPr>
          <p:nvPr>
            <p:ph type="title"/>
          </p:nvPr>
        </p:nvSpPr>
        <p:spPr/>
        <p:txBody>
          <a:bodyPr/>
          <a:lstStyle/>
          <a:p>
            <a:pPr eaLnBrk="1" hangingPunct="1"/>
            <a:r>
              <a:rPr smtClean="0"/>
              <a:t>Water Related Safeguards</a:t>
            </a:r>
          </a:p>
        </p:txBody>
      </p:sp>
      <p:sp>
        <p:nvSpPr>
          <p:cNvPr id="93185"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C7CD3932-1893-42A7-8CE4-E811FE01E88C}" type="slidenum">
              <a:rPr lang="en-US" smtClean="0"/>
              <a:pPr fontAlgn="base">
                <a:spcBef>
                  <a:spcPct val="0"/>
                </a:spcBef>
                <a:spcAft>
                  <a:spcPct val="0"/>
                </a:spcAft>
              </a:pPr>
              <a:t>41</a:t>
            </a:fld>
            <a:endParaRPr lang="en-US" smtClean="0"/>
          </a:p>
        </p:txBody>
      </p:sp>
    </p:spTree>
    <p:extLst>
      <p:ext uri="{BB962C8B-B14F-4D97-AF65-F5344CB8AC3E}">
        <p14:creationId xmlns:p14="http://schemas.microsoft.com/office/powerpoint/2010/main" val="374486715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3"/>
          <p:cNvSpPr>
            <a:spLocks noGrp="1"/>
          </p:cNvSpPr>
          <p:nvPr>
            <p:ph idx="1"/>
          </p:nvPr>
        </p:nvSpPr>
        <p:spPr/>
        <p:txBody>
          <a:bodyPr/>
          <a:lstStyle/>
          <a:p>
            <a:pPr eaLnBrk="1" hangingPunct="1"/>
            <a:r>
              <a:rPr lang="en-US" b="1" dirty="0" smtClean="0"/>
              <a:t>Water</a:t>
            </a:r>
            <a:r>
              <a:rPr lang="en-US" dirty="0" smtClean="0"/>
              <a:t> – Reduces Temperature</a:t>
            </a:r>
          </a:p>
          <a:p>
            <a:pPr eaLnBrk="1" hangingPunct="1"/>
            <a:r>
              <a:rPr lang="en-US" b="1" dirty="0" smtClean="0"/>
              <a:t>Soda Acid</a:t>
            </a:r>
            <a:r>
              <a:rPr lang="en-US" dirty="0" smtClean="0"/>
              <a:t> – Suppresses Oxygen</a:t>
            </a:r>
          </a:p>
          <a:p>
            <a:pPr eaLnBrk="1" hangingPunct="1"/>
            <a:r>
              <a:rPr lang="en-US" b="1" dirty="0" smtClean="0"/>
              <a:t>CO2</a:t>
            </a:r>
            <a:r>
              <a:rPr lang="en-US" dirty="0" smtClean="0"/>
              <a:t> – Suppresses Oxygen</a:t>
            </a:r>
          </a:p>
          <a:p>
            <a:pPr eaLnBrk="1" hangingPunct="1"/>
            <a:r>
              <a:rPr lang="en-US" b="1" dirty="0" err="1" smtClean="0"/>
              <a:t>Halon</a:t>
            </a:r>
            <a:r>
              <a:rPr lang="en-US" dirty="0" smtClean="0"/>
              <a:t> – Chemically Suppresses Combustion</a:t>
            </a:r>
          </a:p>
        </p:txBody>
      </p:sp>
      <p:sp>
        <p:nvSpPr>
          <p:cNvPr id="94210" name="Rectangle 2"/>
          <p:cNvSpPr>
            <a:spLocks noGrp="1"/>
          </p:cNvSpPr>
          <p:nvPr>
            <p:ph type="title"/>
          </p:nvPr>
        </p:nvSpPr>
        <p:spPr/>
        <p:txBody>
          <a:bodyPr/>
          <a:lstStyle/>
          <a:p>
            <a:pPr eaLnBrk="1" hangingPunct="1"/>
            <a:r>
              <a:rPr smtClean="0"/>
              <a:t>Fire Suppression Mediums</a:t>
            </a:r>
          </a:p>
        </p:txBody>
      </p:sp>
      <p:sp>
        <p:nvSpPr>
          <p:cNvPr id="94209"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2EA26226-EB07-4050-871A-FD5C14E2B491}" type="slidenum">
              <a:rPr lang="en-US" smtClean="0"/>
              <a:pPr fontAlgn="base">
                <a:spcBef>
                  <a:spcPct val="0"/>
                </a:spcBef>
                <a:spcAft>
                  <a:spcPct val="0"/>
                </a:spcAft>
              </a:pPr>
              <a:t>42</a:t>
            </a:fld>
            <a:endParaRPr lang="en-US" smtClean="0"/>
          </a:p>
        </p:txBody>
      </p:sp>
      <p:pic>
        <p:nvPicPr>
          <p:cNvPr id="94212" name="Picture 5" descr="Fire_triangle"/>
          <p:cNvPicPr>
            <a:picLocks noChangeAspect="1" noChangeArrowheads="1"/>
          </p:cNvPicPr>
          <p:nvPr/>
        </p:nvPicPr>
        <p:blipFill>
          <a:blip r:embed="rId3" cstate="print"/>
          <a:srcRect/>
          <a:stretch>
            <a:fillRect/>
          </a:stretch>
        </p:blipFill>
        <p:spPr bwMode="auto">
          <a:xfrm>
            <a:off x="152400" y="3505200"/>
            <a:ext cx="3124200" cy="2727325"/>
          </a:xfrm>
          <a:prstGeom prst="rect">
            <a:avLst/>
          </a:prstGeom>
          <a:noFill/>
          <a:ln w="9525">
            <a:noFill/>
            <a:miter lim="800000"/>
            <a:headEnd/>
            <a:tailEnd/>
          </a:ln>
        </p:spPr>
      </p:pic>
      <p:pic>
        <p:nvPicPr>
          <p:cNvPr id="6" name="Picture 1"/>
          <p:cNvPicPr>
            <a:picLocks noChangeAspect="1" noChangeArrowheads="1"/>
          </p:cNvPicPr>
          <p:nvPr/>
        </p:nvPicPr>
        <p:blipFill>
          <a:blip r:embed="rId4" cstate="print"/>
          <a:srcRect/>
          <a:stretch>
            <a:fillRect/>
          </a:stretch>
        </p:blipFill>
        <p:spPr bwMode="auto">
          <a:xfrm>
            <a:off x="6019800" y="3352800"/>
            <a:ext cx="2992120" cy="2895600"/>
          </a:xfrm>
          <a:prstGeom prst="rect">
            <a:avLst/>
          </a:prstGeom>
          <a:noFill/>
          <a:ln w="9525">
            <a:noFill/>
            <a:miter lim="800000"/>
            <a:headEnd/>
            <a:tailEnd/>
          </a:ln>
        </p:spPr>
      </p:pic>
      <p:sp>
        <p:nvSpPr>
          <p:cNvPr id="8" name="TextBox 7"/>
          <p:cNvSpPr txBox="1"/>
          <p:nvPr/>
        </p:nvSpPr>
        <p:spPr>
          <a:xfrm>
            <a:off x="3352800" y="4171652"/>
            <a:ext cx="3810000" cy="2000548"/>
          </a:xfrm>
          <a:prstGeom prst="rect">
            <a:avLst/>
          </a:prstGeom>
          <a:noFill/>
        </p:spPr>
        <p:txBody>
          <a:bodyPr wrap="square" rtlCol="0">
            <a:spAutoFit/>
          </a:bodyPr>
          <a:lstStyle/>
          <a:p>
            <a:r>
              <a:rPr lang="en-US" sz="2000" dirty="0" smtClean="0"/>
              <a:t>The old Fire Triangle… </a:t>
            </a:r>
          </a:p>
          <a:p>
            <a:r>
              <a:rPr lang="en-US" sz="2000" dirty="0" smtClean="0"/>
              <a:t>and the </a:t>
            </a:r>
            <a:r>
              <a:rPr lang="en-US" sz="2000" b="1" dirty="0" smtClean="0">
                <a:solidFill>
                  <a:srgbClr val="FF0000"/>
                </a:solidFill>
                <a:latin typeface="Arial Black" pitchFamily="34" charset="0"/>
              </a:rPr>
              <a:t>NEW!!!</a:t>
            </a:r>
            <a:endParaRPr lang="en-US" sz="2800" b="1" dirty="0" smtClean="0">
              <a:solidFill>
                <a:srgbClr val="FF0000"/>
              </a:solidFill>
              <a:latin typeface="Arial Black" pitchFamily="34" charset="0"/>
            </a:endParaRPr>
          </a:p>
          <a:p>
            <a:endParaRPr lang="en-US" sz="2800" dirty="0" smtClean="0">
              <a:latin typeface="Blazed" pitchFamily="2" charset="0"/>
            </a:endParaRPr>
          </a:p>
          <a:p>
            <a:r>
              <a:rPr lang="en-US" sz="2800" dirty="0" smtClean="0">
                <a:latin typeface="Blazed" pitchFamily="2" charset="0"/>
              </a:rPr>
              <a:t>Fire Tetrahedron! </a:t>
            </a:r>
            <a:endParaRPr lang="en-US" sz="2800" dirty="0">
              <a:latin typeface="Blazed" pitchFamily="2" charset="0"/>
            </a:endParaRPr>
          </a:p>
        </p:txBody>
      </p:sp>
    </p:spTree>
    <p:extLst>
      <p:ext uri="{BB962C8B-B14F-4D97-AF65-F5344CB8AC3E}">
        <p14:creationId xmlns:p14="http://schemas.microsoft.com/office/powerpoint/2010/main" val="940380485"/>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8115" name="Group 3"/>
          <p:cNvGraphicFramePr>
            <a:graphicFrameLocks noGrp="1"/>
          </p:cNvGraphicFramePr>
          <p:nvPr>
            <p:ph idx="1"/>
          </p:nvPr>
        </p:nvGraphicFramePr>
        <p:xfrm>
          <a:off x="76200" y="1295400"/>
          <a:ext cx="8991599" cy="3044191"/>
        </p:xfrm>
        <a:graphic>
          <a:graphicData uri="http://schemas.openxmlformats.org/drawingml/2006/table">
            <a:tbl>
              <a:tblPr/>
              <a:tblGrid>
                <a:gridCol w="1040967">
                  <a:extLst>
                    <a:ext uri="{9D8B030D-6E8A-4147-A177-3AD203B41FA5}">
                      <a16:colId xmlns="" xmlns:a16="http://schemas.microsoft.com/office/drawing/2014/main" val="20000"/>
                    </a:ext>
                  </a:extLst>
                </a:gridCol>
                <a:gridCol w="5319538">
                  <a:extLst>
                    <a:ext uri="{9D8B030D-6E8A-4147-A177-3AD203B41FA5}">
                      <a16:colId xmlns="" xmlns:a16="http://schemas.microsoft.com/office/drawing/2014/main" val="20001"/>
                    </a:ext>
                  </a:extLst>
                </a:gridCol>
                <a:gridCol w="2631094">
                  <a:extLst>
                    <a:ext uri="{9D8B030D-6E8A-4147-A177-3AD203B41FA5}">
                      <a16:colId xmlns="" xmlns:a16="http://schemas.microsoft.com/office/drawing/2014/main" val="20002"/>
                    </a:ext>
                  </a:extLst>
                </a:gridCol>
              </a:tblGrid>
              <a:tr h="381000">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chemeClr val="tx1"/>
                          </a:solidFill>
                          <a:effectLst/>
                          <a:latin typeface="Calibri" pitchFamily="34" charset="0"/>
                        </a:rPr>
                        <a:t>Class</a:t>
                      </a:r>
                    </a:p>
                  </a:txBody>
                  <a:tcPr marL="100100" marR="1001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sz="2000" b="1" i="0" u="none" strike="noStrike" cap="none" normalizeH="0" baseline="0" dirty="0" smtClean="0">
                          <a:ln>
                            <a:noFill/>
                          </a:ln>
                          <a:solidFill>
                            <a:schemeClr val="tx1"/>
                          </a:solidFill>
                          <a:effectLst/>
                          <a:latin typeface="Calibri" pitchFamily="34" charset="0"/>
                        </a:rPr>
                        <a:t>Description</a:t>
                      </a:r>
                    </a:p>
                  </a:txBody>
                  <a:tcPr marL="100100" marR="100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sz="2000" b="1" i="0" u="none" strike="noStrike" cap="none" normalizeH="0" baseline="0" smtClean="0">
                          <a:ln>
                            <a:noFill/>
                          </a:ln>
                          <a:solidFill>
                            <a:schemeClr val="tx1"/>
                          </a:solidFill>
                          <a:effectLst/>
                          <a:latin typeface="Calibri" pitchFamily="34" charset="0"/>
                        </a:rPr>
                        <a:t>Suppression Mediums</a:t>
                      </a:r>
                    </a:p>
                  </a:txBody>
                  <a:tcPr marL="100100" marR="1001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alpha val="50000"/>
                      </a:schemeClr>
                    </a:solidFill>
                  </a:tcPr>
                </a:tc>
                <a:extLst>
                  <a:ext uri="{0D108BD9-81ED-4DB2-BD59-A6C34878D82A}">
                    <a16:rowId xmlns="" xmlns:a16="http://schemas.microsoft.com/office/drawing/2014/main" val="10000"/>
                  </a:ext>
                </a:extLst>
              </a:tr>
              <a:tr h="808038">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sz="2800" b="0" i="0" u="none" strike="noStrike" cap="none" normalizeH="0" baseline="0" dirty="0" smtClean="0">
                          <a:ln>
                            <a:noFill/>
                          </a:ln>
                          <a:solidFill>
                            <a:schemeClr val="tx1"/>
                          </a:solidFill>
                          <a:effectLst/>
                          <a:latin typeface="Calibri" pitchFamily="34" charset="0"/>
                        </a:rPr>
                        <a:t>A</a:t>
                      </a:r>
                    </a:p>
                  </a:txBody>
                  <a:tcPr marL="100100" marR="1001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Paper, Wood and Other Common Combustibles</a:t>
                      </a:r>
                    </a:p>
                  </a:txBody>
                  <a:tcPr marL="100100" marR="100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Water or Soda Acid</a:t>
                      </a:r>
                    </a:p>
                  </a:txBody>
                  <a:tcPr marL="100100" marR="1001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914400">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sz="2800" b="0" i="0" u="none" strike="noStrike" cap="none" normalizeH="0" baseline="0" dirty="0" smtClean="0">
                          <a:ln>
                            <a:noFill/>
                          </a:ln>
                          <a:solidFill>
                            <a:schemeClr val="tx1"/>
                          </a:solidFill>
                          <a:effectLst/>
                          <a:latin typeface="Calibri" pitchFamily="34" charset="0"/>
                        </a:rPr>
                        <a:t>B</a:t>
                      </a:r>
                    </a:p>
                  </a:txBody>
                  <a:tcPr marL="100100" marR="1001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Gasoline and Other Liquid Flammables</a:t>
                      </a:r>
                    </a:p>
                  </a:txBody>
                  <a:tcPr marL="100100" marR="100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Calibri" pitchFamily="34" charset="0"/>
                        </a:rPr>
                        <a:t>CO2, Soda Acid, AFFF </a:t>
                      </a:r>
                    </a:p>
                  </a:txBody>
                  <a:tcPr marL="100100" marR="1001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925513">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sz="2800" b="0" i="0" u="none" strike="noStrike" cap="none" normalizeH="0" baseline="0" dirty="0" smtClean="0">
                          <a:ln>
                            <a:noFill/>
                          </a:ln>
                          <a:solidFill>
                            <a:schemeClr val="tx1"/>
                          </a:solidFill>
                          <a:effectLst/>
                          <a:latin typeface="Calibri" pitchFamily="34" charset="0"/>
                        </a:rPr>
                        <a:t>C</a:t>
                      </a:r>
                    </a:p>
                  </a:txBody>
                  <a:tcPr marL="100100" marR="1001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sz="2000" b="0" i="0" u="none" strike="noStrike" cap="none" normalizeH="0" baseline="0" smtClean="0">
                          <a:ln>
                            <a:noFill/>
                          </a:ln>
                          <a:solidFill>
                            <a:schemeClr val="tx1"/>
                          </a:solidFill>
                          <a:effectLst/>
                          <a:latin typeface="Calibri" pitchFamily="34" charset="0"/>
                        </a:rPr>
                        <a:t>Electrical</a:t>
                      </a:r>
                    </a:p>
                  </a:txBody>
                  <a:tcPr marL="100100" marR="1001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Arial" charset="0"/>
                        <a:buNone/>
                        <a:tabLst/>
                      </a:pPr>
                      <a:r>
                        <a:rPr kumimoji="0" lang="en-US" sz="2000" b="0" i="0" u="none" strike="noStrike" cap="none" normalizeH="0" baseline="0" dirty="0" smtClean="0">
                          <a:ln>
                            <a:noFill/>
                          </a:ln>
                          <a:solidFill>
                            <a:schemeClr val="tx1"/>
                          </a:solidFill>
                          <a:effectLst/>
                          <a:latin typeface="Calibri" pitchFamily="34" charset="0"/>
                        </a:rPr>
                        <a:t>CO2</a:t>
                      </a:r>
                    </a:p>
                  </a:txBody>
                  <a:tcPr marL="100100" marR="1001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
        <p:nvSpPr>
          <p:cNvPr id="95234" name="Rectangle 2"/>
          <p:cNvSpPr>
            <a:spLocks noGrp="1"/>
          </p:cNvSpPr>
          <p:nvPr>
            <p:ph type="title"/>
          </p:nvPr>
        </p:nvSpPr>
        <p:spPr/>
        <p:txBody>
          <a:bodyPr/>
          <a:lstStyle/>
          <a:p>
            <a:pPr eaLnBrk="1" hangingPunct="1"/>
            <a:r>
              <a:rPr dirty="0" smtClean="0"/>
              <a:t>Major Fire Classes and Suppression</a:t>
            </a:r>
          </a:p>
        </p:txBody>
      </p:sp>
      <p:sp>
        <p:nvSpPr>
          <p:cNvPr id="95233"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F4BE3978-9DAB-4EDA-A8B2-B4FB56666EFC}" type="slidenum">
              <a:rPr lang="en-US" smtClean="0"/>
              <a:pPr fontAlgn="base">
                <a:spcBef>
                  <a:spcPct val="0"/>
                </a:spcBef>
                <a:spcAft>
                  <a:spcPct val="0"/>
                </a:spcAft>
              </a:pPr>
              <a:t>43</a:t>
            </a:fld>
            <a:endParaRPr lang="en-US" smtClean="0"/>
          </a:p>
        </p:txBody>
      </p:sp>
      <p:sp>
        <p:nvSpPr>
          <p:cNvPr id="5" name="TextBox 4"/>
          <p:cNvSpPr txBox="1"/>
          <p:nvPr/>
        </p:nvSpPr>
        <p:spPr>
          <a:xfrm>
            <a:off x="304800" y="4419600"/>
            <a:ext cx="8305800" cy="2031325"/>
          </a:xfrm>
          <a:prstGeom prst="rect">
            <a:avLst/>
          </a:prstGeom>
          <a:noFill/>
        </p:spPr>
        <p:txBody>
          <a:bodyPr wrap="square" rtlCol="0">
            <a:spAutoFit/>
          </a:bodyPr>
          <a:lstStyle/>
          <a:p>
            <a:r>
              <a:rPr lang="en-US" dirty="0" smtClean="0"/>
              <a:t>Note that there are differences across International codes as to how fires are classified. Additionally, this table is *not* conclusive. These are the most commonly identified and discussed classes. </a:t>
            </a:r>
          </a:p>
          <a:p>
            <a:endParaRPr lang="en-US" dirty="0" smtClean="0"/>
          </a:p>
          <a:p>
            <a:r>
              <a:rPr lang="en-US" dirty="0" smtClean="0"/>
              <a:t>Questions to make you think:</a:t>
            </a:r>
          </a:p>
          <a:p>
            <a:r>
              <a:rPr lang="en-US" dirty="0" smtClean="0"/>
              <a:t>-- Water and Oil?				</a:t>
            </a:r>
            <a:r>
              <a:rPr lang="en-US" b="1" dirty="0" smtClean="0"/>
              <a:t>No!</a:t>
            </a:r>
          </a:p>
          <a:p>
            <a:r>
              <a:rPr lang="en-US" dirty="0" smtClean="0"/>
              <a:t>-- Water and Electricity? Ever? 		</a:t>
            </a:r>
            <a:r>
              <a:rPr lang="en-US" b="1" dirty="0" smtClean="0"/>
              <a:t>30º Water Fog – Trained FF Only</a:t>
            </a:r>
          </a:p>
        </p:txBody>
      </p:sp>
    </p:spTree>
    <p:extLst>
      <p:ext uri="{BB962C8B-B14F-4D97-AF65-F5344CB8AC3E}">
        <p14:creationId xmlns:p14="http://schemas.microsoft.com/office/powerpoint/2010/main" val="3598182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 Extinguishers</a:t>
            </a:r>
            <a:endParaRPr lang="en-US" dirty="0"/>
          </a:p>
        </p:txBody>
      </p:sp>
      <p:sp>
        <p:nvSpPr>
          <p:cNvPr id="3" name="Content Placeholder 2"/>
          <p:cNvSpPr>
            <a:spLocks noGrp="1"/>
          </p:cNvSpPr>
          <p:nvPr>
            <p:ph idx="1"/>
          </p:nvPr>
        </p:nvSpPr>
        <p:spPr/>
        <p:txBody>
          <a:bodyPr>
            <a:normAutofit/>
          </a:bodyPr>
          <a:lstStyle/>
          <a:p>
            <a:pPr>
              <a:buNone/>
            </a:pPr>
            <a:r>
              <a:rPr lang="en-US" sz="1800" b="1" dirty="0" smtClean="0"/>
              <a:t>Source: </a:t>
            </a:r>
            <a:r>
              <a:rPr lang="en-US" sz="1800" dirty="0" smtClean="0"/>
              <a:t>http://www.osha.gov/SLTC/etools/evacuation/portable_about.html</a:t>
            </a:r>
            <a:endParaRPr lang="en-US" sz="1800" dirty="0"/>
          </a:p>
        </p:txBody>
      </p:sp>
      <p:sp>
        <p:nvSpPr>
          <p:cNvPr id="4" name="Slide Number Placeholder 3"/>
          <p:cNvSpPr>
            <a:spLocks noGrp="1"/>
          </p:cNvSpPr>
          <p:nvPr>
            <p:ph type="sldNum" sz="quarter" idx="10"/>
          </p:nvPr>
        </p:nvSpPr>
        <p:spPr/>
        <p:txBody>
          <a:bodyPr/>
          <a:lstStyle/>
          <a:p>
            <a:pPr>
              <a:defRPr/>
            </a:pPr>
            <a:fld id="{D067B006-7058-4E4B-89CA-810A8AD30596}" type="slidenum">
              <a:rPr lang="en-US" smtClean="0"/>
              <a:pPr>
                <a:defRPr/>
              </a:pPr>
              <a:t>44</a:t>
            </a:fld>
            <a:endParaRPr lang="en-US" dirty="0"/>
          </a:p>
        </p:txBody>
      </p:sp>
      <p:pic>
        <p:nvPicPr>
          <p:cNvPr id="3074" name="Picture 2" descr="Cutaway Diagram of Extinguisher indicating the inner tube, high pressure gas cannister, the dry chemical, carbon dioxide or water, and externally at the top of the extinguisher, the nozzle, pressure gauge, safety pin and handle - Copyright WARNING: Not all materials on this Web site were created by the federal government. Some content — including both images and text — may be the copyrighted property of others and used by the DOL under a license. Such content generally is accompanied by a copyright notice. It is your responsibility to obtain any necessary permission from the owner's of such material prior to making use of it. You may contact the DOL for details on specific content, but we cannot guarantee the copyright status of such items. Please consult the U.S.Copyright Office at the Library of Congress — http://www.copyright.gov — to search for copyrighted materials."/>
          <p:cNvPicPr>
            <a:picLocks noChangeAspect="1" noChangeArrowheads="1"/>
          </p:cNvPicPr>
          <p:nvPr/>
        </p:nvPicPr>
        <p:blipFill>
          <a:blip r:embed="rId3" cstate="print"/>
          <a:srcRect/>
          <a:stretch>
            <a:fillRect/>
          </a:stretch>
        </p:blipFill>
        <p:spPr bwMode="auto">
          <a:xfrm>
            <a:off x="228599" y="1540041"/>
            <a:ext cx="4876801" cy="4555959"/>
          </a:xfrm>
          <a:prstGeom prst="rect">
            <a:avLst/>
          </a:prstGeom>
          <a:noFill/>
        </p:spPr>
      </p:pic>
      <p:pic>
        <p:nvPicPr>
          <p:cNvPr id="3076" name="Picture 4" descr="Extinguisher Label expanded in a circle in front of the extinguisher including the text, Underwriter's Laboratories and the UL logo, listed, dry chemical fire extinguisher, classification 1-A:10-BC - Copyright WARNING: Not all materials on this Web site were created by the federal government. Some content — including both images and text — may be the copyrighted property of others and used by the DOL under a license. Such content generally is accompanied by a copyright notice. It is your responsibility to obtain any necessary permission from the owner's of such material prior to making use of it. You may contact the DOL for details on specific content, but we cannot guarantee the copyright status of such items. Please consult the U.S.Copyright Office at the Library of Congress — http://www.copyright.gov — to search for copyrighted materials."/>
          <p:cNvPicPr>
            <a:picLocks noChangeAspect="1" noChangeArrowheads="1"/>
          </p:cNvPicPr>
          <p:nvPr/>
        </p:nvPicPr>
        <p:blipFill>
          <a:blip r:embed="rId4" cstate="print"/>
          <a:srcRect/>
          <a:stretch>
            <a:fillRect/>
          </a:stretch>
        </p:blipFill>
        <p:spPr bwMode="auto">
          <a:xfrm>
            <a:off x="5105400" y="1600199"/>
            <a:ext cx="3733800" cy="2921355"/>
          </a:xfrm>
          <a:prstGeom prst="rect">
            <a:avLst/>
          </a:prstGeom>
          <a:noFill/>
        </p:spPr>
      </p:pic>
      <p:pic>
        <p:nvPicPr>
          <p:cNvPr id="3078" name="Picture 6" descr="Class A, B, and C Logos - Copyright WARNING: Not all materials on this Web site were created by the federal government. Some content — including both images and text — may be the copyrighted property of others and used by the DOL under a license. Such content generally is accompanied by a copyright notice. It is your responsibility to obtain any necessary permission from the owner's of such material prior to making use of it. You may contact the DOL for details on specific content, but we cannot guarantee the copyright status of such items. Please consult the U.S.Copyright Office at the Library of Congress — http://www.copyright.gov — to search for copyrighted materials."/>
          <p:cNvPicPr>
            <a:picLocks noChangeAspect="1" noChangeArrowheads="1"/>
          </p:cNvPicPr>
          <p:nvPr/>
        </p:nvPicPr>
        <p:blipFill>
          <a:blip r:embed="rId5" cstate="print"/>
          <a:srcRect/>
          <a:stretch>
            <a:fillRect/>
          </a:stretch>
        </p:blipFill>
        <p:spPr bwMode="auto">
          <a:xfrm>
            <a:off x="5791200" y="5029200"/>
            <a:ext cx="2286000" cy="971550"/>
          </a:xfrm>
          <a:prstGeom prst="rect">
            <a:avLst/>
          </a:prstGeom>
          <a:noFill/>
        </p:spPr>
      </p:pic>
    </p:spTree>
    <p:extLst>
      <p:ext uri="{BB962C8B-B14F-4D97-AF65-F5344CB8AC3E}">
        <p14:creationId xmlns:p14="http://schemas.microsoft.com/office/powerpoint/2010/main" val="1217041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Grp="1"/>
          </p:cNvSpPr>
          <p:nvPr>
            <p:ph idx="1"/>
          </p:nvPr>
        </p:nvSpPr>
        <p:spPr/>
        <p:txBody>
          <a:bodyPr/>
          <a:lstStyle/>
          <a:p>
            <a:pPr eaLnBrk="1" hangingPunct="1"/>
            <a:r>
              <a:rPr lang="en-US" smtClean="0"/>
              <a:t>Heat Sensing</a:t>
            </a:r>
          </a:p>
          <a:p>
            <a:pPr eaLnBrk="1" hangingPunct="1"/>
            <a:r>
              <a:rPr lang="en-US" smtClean="0"/>
              <a:t>Flame-Actuated</a:t>
            </a:r>
          </a:p>
          <a:p>
            <a:pPr eaLnBrk="1" hangingPunct="1"/>
            <a:r>
              <a:rPr lang="en-US" smtClean="0"/>
              <a:t>Smoke-Actuated</a:t>
            </a:r>
          </a:p>
        </p:txBody>
      </p:sp>
      <p:sp>
        <p:nvSpPr>
          <p:cNvPr id="96258" name="Rectangle 2"/>
          <p:cNvSpPr>
            <a:spLocks noGrp="1"/>
          </p:cNvSpPr>
          <p:nvPr>
            <p:ph type="title"/>
          </p:nvPr>
        </p:nvSpPr>
        <p:spPr/>
        <p:txBody>
          <a:bodyPr/>
          <a:lstStyle/>
          <a:p>
            <a:pPr eaLnBrk="1" hangingPunct="1"/>
            <a:r>
              <a:rPr smtClean="0"/>
              <a:t>Fire Detectors</a:t>
            </a:r>
          </a:p>
        </p:txBody>
      </p:sp>
      <p:sp>
        <p:nvSpPr>
          <p:cNvPr id="96257"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E3D31456-A003-44F0-AA80-39C450795E3E}" type="slidenum">
              <a:rPr lang="en-US" smtClean="0"/>
              <a:pPr fontAlgn="base">
                <a:spcBef>
                  <a:spcPct val="0"/>
                </a:spcBef>
                <a:spcAft>
                  <a:spcPct val="0"/>
                </a:spcAft>
              </a:pPr>
              <a:t>45</a:t>
            </a:fld>
            <a:endParaRPr lang="en-US" smtClean="0"/>
          </a:p>
        </p:txBody>
      </p:sp>
    </p:spTree>
    <p:extLst>
      <p:ext uri="{BB962C8B-B14F-4D97-AF65-F5344CB8AC3E}">
        <p14:creationId xmlns:p14="http://schemas.microsoft.com/office/powerpoint/2010/main" val="2791438762"/>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3"/>
          <p:cNvSpPr>
            <a:spLocks noGrp="1"/>
          </p:cNvSpPr>
          <p:nvPr>
            <p:ph idx="1"/>
          </p:nvPr>
        </p:nvSpPr>
        <p:spPr/>
        <p:txBody>
          <a:bodyPr/>
          <a:lstStyle/>
          <a:p>
            <a:pPr eaLnBrk="1" hangingPunct="1"/>
            <a:r>
              <a:rPr lang="en-US" sz="2800" smtClean="0"/>
              <a:t>Gas-based</a:t>
            </a:r>
          </a:p>
          <a:p>
            <a:pPr lvl="1" eaLnBrk="1" hangingPunct="1"/>
            <a:r>
              <a:rPr lang="en-US" sz="2400" smtClean="0"/>
              <a:t>CO2</a:t>
            </a:r>
          </a:p>
          <a:p>
            <a:pPr lvl="1" eaLnBrk="1" hangingPunct="1"/>
            <a:r>
              <a:rPr lang="en-US" sz="2400" smtClean="0"/>
              <a:t>Halon</a:t>
            </a:r>
          </a:p>
          <a:p>
            <a:pPr lvl="2" eaLnBrk="1" hangingPunct="1"/>
            <a:r>
              <a:rPr lang="en-US" sz="2000" smtClean="0"/>
              <a:t>Halon 1211 – Is a Liquid</a:t>
            </a:r>
          </a:p>
          <a:p>
            <a:pPr lvl="2" eaLnBrk="1" hangingPunct="1"/>
            <a:r>
              <a:rPr lang="en-US" sz="2000" smtClean="0"/>
              <a:t>Halon 1301 – Is a Gas</a:t>
            </a:r>
          </a:p>
          <a:p>
            <a:pPr lvl="1" eaLnBrk="1" hangingPunct="1"/>
            <a:r>
              <a:rPr lang="en-US" sz="2400" smtClean="0"/>
              <a:t>Halon Replacements</a:t>
            </a:r>
          </a:p>
          <a:p>
            <a:pPr eaLnBrk="1" hangingPunct="1"/>
            <a:r>
              <a:rPr lang="en-US" sz="2800" smtClean="0"/>
              <a:t>Water-based</a:t>
            </a:r>
          </a:p>
          <a:p>
            <a:pPr lvl="1" eaLnBrk="1" hangingPunct="1"/>
            <a:r>
              <a:rPr lang="en-US" sz="2400" smtClean="0"/>
              <a:t>Wet Pipe – System is </a:t>
            </a:r>
            <a:r>
              <a:rPr lang="en-US" sz="2400" u="sng" smtClean="0"/>
              <a:t>Always Filled</a:t>
            </a:r>
          </a:p>
          <a:p>
            <a:pPr lvl="1" eaLnBrk="1" hangingPunct="1"/>
            <a:r>
              <a:rPr lang="en-US" sz="2400" smtClean="0"/>
              <a:t>Dry Pipe – Water Fills the Pipe </a:t>
            </a:r>
            <a:r>
              <a:rPr lang="en-US" sz="2400" u="sng" smtClean="0"/>
              <a:t>During</a:t>
            </a:r>
            <a:r>
              <a:rPr lang="en-US" sz="2400" smtClean="0"/>
              <a:t> Discharge</a:t>
            </a:r>
          </a:p>
          <a:p>
            <a:pPr lvl="1" eaLnBrk="1" hangingPunct="1"/>
            <a:r>
              <a:rPr lang="en-US" sz="2400" smtClean="0"/>
              <a:t>Deluge – Dry Pipe With A </a:t>
            </a:r>
            <a:r>
              <a:rPr lang="en-US" sz="2400" u="sng" smtClean="0"/>
              <a:t>Large Quantity of Water</a:t>
            </a:r>
          </a:p>
          <a:p>
            <a:pPr lvl="1" eaLnBrk="1" hangingPunct="1"/>
            <a:r>
              <a:rPr lang="en-US" sz="2400" smtClean="0"/>
              <a:t>Pre-action – Water Fills the Pipe </a:t>
            </a:r>
            <a:r>
              <a:rPr lang="en-US" sz="2400" u="sng" smtClean="0"/>
              <a:t>Prior</a:t>
            </a:r>
            <a:r>
              <a:rPr lang="en-US" sz="2400" smtClean="0"/>
              <a:t> to Discharge</a:t>
            </a:r>
          </a:p>
          <a:p>
            <a:pPr eaLnBrk="1" hangingPunct="1"/>
            <a:endParaRPr lang="en-US" sz="2800" smtClean="0"/>
          </a:p>
        </p:txBody>
      </p:sp>
      <p:sp>
        <p:nvSpPr>
          <p:cNvPr id="97282" name="Rectangle 2"/>
          <p:cNvSpPr>
            <a:spLocks noGrp="1"/>
          </p:cNvSpPr>
          <p:nvPr>
            <p:ph type="title"/>
          </p:nvPr>
        </p:nvSpPr>
        <p:spPr/>
        <p:txBody>
          <a:bodyPr/>
          <a:lstStyle/>
          <a:p>
            <a:pPr eaLnBrk="1" hangingPunct="1"/>
            <a:r>
              <a:rPr smtClean="0"/>
              <a:t>Fire Extinguishing Systems</a:t>
            </a:r>
          </a:p>
        </p:txBody>
      </p:sp>
      <p:sp>
        <p:nvSpPr>
          <p:cNvPr id="97281"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3763C131-1BE1-4F6E-BF99-A8E1137B46A6}" type="slidenum">
              <a:rPr lang="en-US" smtClean="0"/>
              <a:pPr fontAlgn="base">
                <a:spcBef>
                  <a:spcPct val="0"/>
                </a:spcBef>
                <a:spcAft>
                  <a:spcPct val="0"/>
                </a:spcAft>
              </a:pPr>
              <a:t>46</a:t>
            </a:fld>
            <a:endParaRPr lang="en-US" smtClean="0"/>
          </a:p>
        </p:txBody>
      </p:sp>
    </p:spTree>
    <p:extLst>
      <p:ext uri="{BB962C8B-B14F-4D97-AF65-F5344CB8AC3E}">
        <p14:creationId xmlns:p14="http://schemas.microsoft.com/office/powerpoint/2010/main" val="59819151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r>
              <a:rPr lang="en-US" smtClean="0"/>
              <a:t>What is Halon? </a:t>
            </a:r>
            <a:br>
              <a:rPr lang="en-US" smtClean="0"/>
            </a:br>
            <a:r>
              <a:rPr lang="en-US" smtClean="0"/>
              <a:t>Halon (short for halogenated hydrocarbon) is a liquefied gas that is used to extinguish fire by chemically interrupting the combustion chain reaction. It is nonconducting and described as a "clean agent," as it leaves no residue after being discharged. Halon fire extinguishing agents include Halon 1211, Halon 1301, and a combination of the two (Halon 1211/1301). The four-digit number represents, respectively, the number of carbon, fluorine, chlorine, and bromine atoms present in one molecule.</a:t>
            </a:r>
            <a:br>
              <a:rPr lang="en-US" smtClean="0"/>
            </a:br>
            <a:r>
              <a:rPr lang="en-US" smtClean="0"/>
              <a:t/>
            </a:r>
            <a:br>
              <a:rPr lang="en-US" smtClean="0"/>
            </a:br>
            <a:r>
              <a:rPr lang="en-US" smtClean="0"/>
              <a:t>Both Halon 1211 and 1301 have Class A, B, and C ratings and have relatively low toxicity and electrical conductivity. Halon 1211 is a "streaming agent," and more commonly used in hand-held extinguishers because it discharges mostly as a liquid stream. Halon 1301 is a "flooding agent," and discharges mostly as a gas, allowing it to penetrate tight spaces and behind obstacles and baffles. </a:t>
            </a:r>
          </a:p>
          <a:p>
            <a:r>
              <a:rPr lang="en-US" smtClean="0"/>
              <a:t>The Trouble with Halon </a:t>
            </a:r>
            <a:br>
              <a:rPr lang="en-US" smtClean="0"/>
            </a:br>
            <a:r>
              <a:rPr lang="en-US" smtClean="0"/>
              <a:t>Halons have been found to be an ozone-depleting substance, harmful to the Earth's stratospheric ozone layer, and have an unacceptable "global warming potential." As of January 1, 1994, under the Clean Air Act, the United States has banned the production and import of Halons 1211 and 1301 in compliance with the Montreal Protocol On Substances That Deplete The Ozone Layer.  This ban does not eliminate the use of halons as fire suppressants. It does, however, significantly affect the cost and availability. </a:t>
            </a:r>
          </a:p>
          <a:p>
            <a:endParaRPr lang="en-US" dirty="0"/>
          </a:p>
        </p:txBody>
      </p:sp>
      <p:sp>
        <p:nvSpPr>
          <p:cNvPr id="2" name="Title 1"/>
          <p:cNvSpPr>
            <a:spLocks noGrp="1"/>
          </p:cNvSpPr>
          <p:nvPr>
            <p:ph type="title"/>
          </p:nvPr>
        </p:nvSpPr>
        <p:spPr/>
        <p:txBody>
          <a:bodyPr/>
          <a:lstStyle/>
          <a:p>
            <a:r>
              <a:rPr lang="en-US" smtClean="0"/>
              <a:t>Halon Questions</a:t>
            </a:r>
            <a:endParaRPr lang="en-US" dirty="0"/>
          </a:p>
        </p:txBody>
      </p:sp>
      <p:sp>
        <p:nvSpPr>
          <p:cNvPr id="4" name="Slide Number Placeholder 3"/>
          <p:cNvSpPr>
            <a:spLocks noGrp="1"/>
          </p:cNvSpPr>
          <p:nvPr>
            <p:ph type="sldNum" sz="quarter" idx="10"/>
          </p:nvPr>
        </p:nvSpPr>
        <p:spPr/>
        <p:txBody>
          <a:bodyPr/>
          <a:lstStyle/>
          <a:p>
            <a:fld id="{D067B006-7058-4E4B-89CA-810A8AD30596}" type="slidenum">
              <a:rPr lang="en-US" smtClean="0"/>
              <a:pPr/>
              <a:t>47</a:t>
            </a:fld>
            <a:endParaRPr lang="en-US" dirty="0"/>
          </a:p>
        </p:txBody>
      </p:sp>
      <p:sp>
        <p:nvSpPr>
          <p:cNvPr id="5" name="Rectangle 4"/>
          <p:cNvSpPr/>
          <p:nvPr/>
        </p:nvSpPr>
        <p:spPr>
          <a:xfrm>
            <a:off x="0" y="6096000"/>
            <a:ext cx="5715000" cy="276999"/>
          </a:xfrm>
          <a:prstGeom prst="rect">
            <a:avLst/>
          </a:prstGeom>
        </p:spPr>
        <p:txBody>
          <a:bodyPr wrap="square">
            <a:spAutoFit/>
          </a:bodyPr>
          <a:lstStyle/>
          <a:p>
            <a:r>
              <a:rPr lang="en-US" sz="1200" dirty="0" smtClean="0"/>
              <a:t>Source: http://www.fs.fed.us/eng/pubs/html/96571301/96571301.html</a:t>
            </a:r>
            <a:endParaRPr lang="en-US" dirty="0"/>
          </a:p>
        </p:txBody>
      </p:sp>
    </p:spTree>
    <p:extLst>
      <p:ext uri="{BB962C8B-B14F-4D97-AF65-F5344CB8AC3E}">
        <p14:creationId xmlns:p14="http://schemas.microsoft.com/office/powerpoint/2010/main" val="26659149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p:cNvSpPr>
            <a:spLocks noGrp="1"/>
          </p:cNvSpPr>
          <p:nvPr>
            <p:ph sz="half" idx="1"/>
          </p:nvPr>
        </p:nvSpPr>
        <p:spPr/>
        <p:txBody>
          <a:bodyPr/>
          <a:lstStyle/>
          <a:p>
            <a:pPr eaLnBrk="1" hangingPunct="1"/>
            <a:r>
              <a:rPr lang="en-US" smtClean="0"/>
              <a:t>FM-200</a:t>
            </a:r>
          </a:p>
          <a:p>
            <a:pPr eaLnBrk="1" hangingPunct="1"/>
            <a:r>
              <a:rPr lang="en-US" smtClean="0"/>
              <a:t>CEA-410 or CEA-308</a:t>
            </a:r>
          </a:p>
          <a:p>
            <a:pPr eaLnBrk="1" hangingPunct="1"/>
            <a:r>
              <a:rPr lang="en-US" smtClean="0"/>
              <a:t>NAF-S-III</a:t>
            </a:r>
          </a:p>
          <a:p>
            <a:pPr eaLnBrk="1" hangingPunct="1"/>
            <a:r>
              <a:rPr lang="en-US" smtClean="0"/>
              <a:t>FE-13</a:t>
            </a:r>
          </a:p>
          <a:p>
            <a:pPr eaLnBrk="1" hangingPunct="1"/>
            <a:r>
              <a:rPr lang="en-US" smtClean="0"/>
              <a:t>Argon</a:t>
            </a:r>
          </a:p>
          <a:p>
            <a:pPr eaLnBrk="1" hangingPunct="1"/>
            <a:r>
              <a:rPr lang="en-US" smtClean="0"/>
              <a:t>Inergen</a:t>
            </a:r>
          </a:p>
          <a:p>
            <a:pPr eaLnBrk="1" hangingPunct="1"/>
            <a:r>
              <a:rPr lang="en-US" smtClean="0"/>
              <a:t>Low-pressure Water Mists</a:t>
            </a:r>
          </a:p>
        </p:txBody>
      </p:sp>
      <p:sp>
        <p:nvSpPr>
          <p:cNvPr id="98305"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DA4D0BF2-0A09-4EE3-B5F7-F1395F78E23D}" type="slidenum">
              <a:rPr lang="en-US" smtClean="0"/>
              <a:pPr fontAlgn="base">
                <a:spcBef>
                  <a:spcPct val="0"/>
                </a:spcBef>
                <a:spcAft>
                  <a:spcPct val="0"/>
                </a:spcAft>
              </a:pPr>
              <a:t>48</a:t>
            </a:fld>
            <a:endParaRPr lang="en-US" smtClean="0"/>
          </a:p>
        </p:txBody>
      </p:sp>
      <p:sp>
        <p:nvSpPr>
          <p:cNvPr id="98306" name="Rectangle 2"/>
          <p:cNvSpPr>
            <a:spLocks noGrp="1"/>
          </p:cNvSpPr>
          <p:nvPr>
            <p:ph type="title"/>
          </p:nvPr>
        </p:nvSpPr>
        <p:spPr/>
        <p:txBody>
          <a:bodyPr/>
          <a:lstStyle/>
          <a:p>
            <a:pPr eaLnBrk="1" hangingPunct="1"/>
            <a:r>
              <a:rPr smtClean="0"/>
              <a:t>Halon Replacements</a:t>
            </a:r>
          </a:p>
        </p:txBody>
      </p:sp>
      <p:grpSp>
        <p:nvGrpSpPr>
          <p:cNvPr id="9" name="Group 8"/>
          <p:cNvGrpSpPr/>
          <p:nvPr/>
        </p:nvGrpSpPr>
        <p:grpSpPr>
          <a:xfrm>
            <a:off x="4876800" y="1905000"/>
            <a:ext cx="3877992" cy="3812458"/>
            <a:chOff x="4808808" y="1064342"/>
            <a:chExt cx="3877992" cy="3812458"/>
          </a:xfrm>
        </p:grpSpPr>
        <p:pic>
          <p:nvPicPr>
            <p:cNvPr id="46081" name="Picture 1"/>
            <p:cNvPicPr>
              <a:picLocks noChangeAspect="1" noChangeArrowheads="1"/>
            </p:cNvPicPr>
            <p:nvPr/>
          </p:nvPicPr>
          <p:blipFill>
            <a:blip r:embed="rId3" cstate="print"/>
            <a:srcRect/>
            <a:stretch>
              <a:fillRect/>
            </a:stretch>
          </p:blipFill>
          <p:spPr bwMode="auto">
            <a:xfrm>
              <a:off x="4904740" y="1064342"/>
              <a:ext cx="3782060" cy="3660058"/>
            </a:xfrm>
            <a:prstGeom prst="rect">
              <a:avLst/>
            </a:prstGeom>
            <a:noFill/>
            <a:ln w="9525">
              <a:noFill/>
              <a:miter lim="800000"/>
              <a:headEnd/>
              <a:tailEnd/>
            </a:ln>
          </p:spPr>
        </p:pic>
        <p:sp>
          <p:nvSpPr>
            <p:cNvPr id="8" name="Isosceles Triangle 7"/>
            <p:cNvSpPr/>
            <p:nvPr/>
          </p:nvSpPr>
          <p:spPr>
            <a:xfrm flipV="1">
              <a:off x="4808808" y="3429000"/>
              <a:ext cx="3810000" cy="1447800"/>
            </a:xfrm>
            <a:prstGeom prst="triangle">
              <a:avLst/>
            </a:prstGeom>
            <a:noFill/>
            <a:ln w="1143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2115429"/>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p:cNvSpPr>
          <p:nvPr>
            <p:ph idx="1"/>
          </p:nvPr>
        </p:nvSpPr>
        <p:spPr/>
        <p:txBody>
          <a:bodyPr/>
          <a:lstStyle/>
          <a:p>
            <a:pPr eaLnBrk="1" hangingPunct="1"/>
            <a:r>
              <a:rPr lang="en-US" smtClean="0"/>
              <a:t>Smoke</a:t>
            </a:r>
          </a:p>
          <a:p>
            <a:pPr eaLnBrk="1" hangingPunct="1"/>
            <a:r>
              <a:rPr lang="en-US" smtClean="0"/>
              <a:t>Heat</a:t>
            </a:r>
          </a:p>
          <a:p>
            <a:pPr eaLnBrk="1" hangingPunct="1"/>
            <a:r>
              <a:rPr lang="en-US" smtClean="0"/>
              <a:t>Water</a:t>
            </a:r>
          </a:p>
          <a:p>
            <a:pPr eaLnBrk="1" hangingPunct="1"/>
            <a:r>
              <a:rPr lang="en-US" smtClean="0"/>
              <a:t>Suppression Medium Contamination (soda acid)</a:t>
            </a:r>
          </a:p>
        </p:txBody>
      </p:sp>
      <p:sp>
        <p:nvSpPr>
          <p:cNvPr id="99330" name="Rectangle 2"/>
          <p:cNvSpPr>
            <a:spLocks noGrp="1"/>
          </p:cNvSpPr>
          <p:nvPr>
            <p:ph type="title"/>
          </p:nvPr>
        </p:nvSpPr>
        <p:spPr/>
        <p:txBody>
          <a:bodyPr/>
          <a:lstStyle/>
          <a:p>
            <a:pPr eaLnBrk="1" hangingPunct="1"/>
            <a:r>
              <a:rPr smtClean="0"/>
              <a:t>Fire Contamination</a:t>
            </a:r>
          </a:p>
        </p:txBody>
      </p:sp>
      <p:sp>
        <p:nvSpPr>
          <p:cNvPr id="99329"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61E49706-F606-44F9-A5EE-FAA54C868C14}" type="slidenum">
              <a:rPr lang="en-US" smtClean="0"/>
              <a:pPr fontAlgn="base">
                <a:spcBef>
                  <a:spcPct val="0"/>
                </a:spcBef>
                <a:spcAft>
                  <a:spcPct val="0"/>
                </a:spcAft>
              </a:pPr>
              <a:t>49</a:t>
            </a:fld>
            <a:endParaRPr lang="en-US" smtClean="0"/>
          </a:p>
        </p:txBody>
      </p:sp>
    </p:spTree>
    <p:extLst>
      <p:ext uri="{BB962C8B-B14F-4D97-AF65-F5344CB8AC3E}">
        <p14:creationId xmlns:p14="http://schemas.microsoft.com/office/powerpoint/2010/main" val="425325474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effectLst>
                  <a:outerShdw blurRad="50800" dist="38100" dir="2700000" algn="tl" rotWithShape="0">
                    <a:prstClr val="black">
                      <a:alpha val="40000"/>
                    </a:prstClr>
                  </a:outerShdw>
                  <a:reflection blurRad="152400" stA="47000" endPos="67000" dir="5400000" sy="-100000" algn="bl" rotWithShape="0"/>
                </a:effectLst>
              </a:rPr>
              <a:t>Tales from the Crypt.</a:t>
            </a:r>
            <a:endParaRPr lang="en-US" dirty="0">
              <a:effectLst>
                <a:outerShdw blurRad="50800" dist="38100" dir="2700000" algn="tl" rotWithShape="0">
                  <a:prstClr val="black">
                    <a:alpha val="40000"/>
                  </a:prstClr>
                </a:outerShdw>
                <a:reflection blurRad="152400" stA="47000" endPos="67000" dir="5400000" sy="-100000" algn="bl" rotWithShape="0"/>
              </a:effectLst>
            </a:endParaRPr>
          </a:p>
        </p:txBody>
      </p:sp>
      <p:sp>
        <p:nvSpPr>
          <p:cNvPr id="4" name="Subtitle 3"/>
          <p:cNvSpPr>
            <a:spLocks noGrp="1"/>
          </p:cNvSpPr>
          <p:nvPr>
            <p:ph type="subTitle" idx="1"/>
          </p:nvPr>
        </p:nvSpPr>
        <p:spPr/>
        <p:txBody>
          <a:bodyPr/>
          <a:lstStyle/>
          <a:p>
            <a:r>
              <a:rPr lang="en-US" dirty="0"/>
              <a:t>Practical Applications &amp; Lessons </a:t>
            </a:r>
            <a:r>
              <a:rPr lang="en-US" dirty="0" smtClean="0"/>
              <a:t>Learned. </a:t>
            </a:r>
            <a:endParaRPr lang="en-US" dirty="0"/>
          </a:p>
        </p:txBody>
      </p:sp>
      <p:sp>
        <p:nvSpPr>
          <p:cNvPr id="2" name="Slide Number Placeholder 1"/>
          <p:cNvSpPr>
            <a:spLocks noGrp="1"/>
          </p:cNvSpPr>
          <p:nvPr>
            <p:ph type="sldNum" sz="quarter" idx="4294967295"/>
          </p:nvPr>
        </p:nvSpPr>
        <p:spPr>
          <a:xfrm>
            <a:off x="8382000" y="6559550"/>
            <a:ext cx="762000" cy="263525"/>
          </a:xfrm>
        </p:spPr>
        <p:txBody>
          <a:bodyPr/>
          <a:lstStyle/>
          <a:p>
            <a:fld id="{FB124A42-3BFC-4002-A422-5D3896DD5E41}" type="slidenum">
              <a:rPr lang="en-US" smtClean="0"/>
              <a:pPr/>
              <a:t>5</a:t>
            </a:fld>
            <a:endParaRPr lang="en-US" dirty="0"/>
          </a:p>
        </p:txBody>
      </p:sp>
    </p:spTree>
    <p:extLst>
      <p:ext uri="{BB962C8B-B14F-4D97-AF65-F5344CB8AC3E}">
        <p14:creationId xmlns:p14="http://schemas.microsoft.com/office/powerpoint/2010/main" val="30674706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3"/>
          <p:cNvSpPr>
            <a:spLocks noGrp="1"/>
          </p:cNvSpPr>
          <p:nvPr>
            <p:ph idx="1"/>
          </p:nvPr>
        </p:nvSpPr>
        <p:spPr/>
        <p:txBody>
          <a:bodyPr/>
          <a:lstStyle/>
          <a:p>
            <a:pPr eaLnBrk="1" hangingPunct="1"/>
            <a:r>
              <a:rPr lang="en-US" smtClean="0"/>
              <a:t>Prevents temperature issues (overheating, freezing)</a:t>
            </a:r>
          </a:p>
          <a:p>
            <a:pPr eaLnBrk="1" hangingPunct="1"/>
            <a:r>
              <a:rPr lang="en-US" smtClean="0"/>
              <a:t>Controls static electricity by controlling humidity to about 40%-60%</a:t>
            </a:r>
          </a:p>
          <a:p>
            <a:pPr eaLnBrk="1" hangingPunct="1"/>
            <a:r>
              <a:rPr lang="en-US" smtClean="0"/>
              <a:t>Electronics suffer serious damage at 175 degrees</a:t>
            </a:r>
          </a:p>
          <a:p>
            <a:pPr eaLnBrk="1" hangingPunct="1"/>
            <a:r>
              <a:rPr lang="en-US" smtClean="0"/>
              <a:t>Magnetic media damaged at only 100 degrees</a:t>
            </a:r>
          </a:p>
          <a:p>
            <a:pPr eaLnBrk="1" hangingPunct="1"/>
            <a:endParaRPr lang="en-US" smtClean="0"/>
          </a:p>
        </p:txBody>
      </p:sp>
      <p:sp>
        <p:nvSpPr>
          <p:cNvPr id="100354" name="Rectangle 2"/>
          <p:cNvSpPr>
            <a:spLocks noGrp="1"/>
          </p:cNvSpPr>
          <p:nvPr>
            <p:ph type="title"/>
          </p:nvPr>
        </p:nvSpPr>
        <p:spPr/>
        <p:txBody>
          <a:bodyPr/>
          <a:lstStyle/>
          <a:p>
            <a:pPr eaLnBrk="1" hangingPunct="1"/>
            <a:r>
              <a:rPr smtClean="0"/>
              <a:t>Heating Ventilation and Air Conditioning</a:t>
            </a:r>
          </a:p>
        </p:txBody>
      </p:sp>
      <p:sp>
        <p:nvSpPr>
          <p:cNvPr id="100353"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5F391F2E-E1A6-4861-8A50-016329917DA4}" type="slidenum">
              <a:rPr lang="en-US" smtClean="0"/>
              <a:pPr fontAlgn="base">
                <a:spcBef>
                  <a:spcPct val="0"/>
                </a:spcBef>
                <a:spcAft>
                  <a:spcPct val="0"/>
                </a:spcAft>
              </a:pPr>
              <a:t>50</a:t>
            </a:fld>
            <a:endParaRPr lang="en-US" smtClean="0"/>
          </a:p>
        </p:txBody>
      </p:sp>
    </p:spTree>
    <p:extLst>
      <p:ext uri="{BB962C8B-B14F-4D97-AF65-F5344CB8AC3E}">
        <p14:creationId xmlns:p14="http://schemas.microsoft.com/office/powerpoint/2010/main" val="1847291146"/>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p:cNvSpPr>
          <p:nvPr>
            <p:ph type="title"/>
          </p:nvPr>
        </p:nvSpPr>
        <p:spPr/>
        <p:txBody>
          <a:bodyPr/>
          <a:lstStyle/>
          <a:p>
            <a:r>
              <a:rPr lang="en-US" smtClean="0"/>
              <a:t>Facility Controls</a:t>
            </a:r>
          </a:p>
        </p:txBody>
      </p:sp>
      <p:sp>
        <p:nvSpPr>
          <p:cNvPr id="101379" name="Rectangle 3"/>
          <p:cNvSpPr>
            <a:spLocks noGrp="1"/>
          </p:cNvSpPr>
          <p:nvPr>
            <p:ph type="body" idx="1"/>
          </p:nvPr>
        </p:nvSpPr>
        <p:spPr/>
        <p:txBody>
          <a:bodyPr/>
          <a:lstStyle/>
          <a:p>
            <a:r>
              <a:rPr lang="en-US" smtClean="0"/>
              <a:t>Physical Security</a:t>
            </a:r>
          </a:p>
        </p:txBody>
      </p:sp>
      <p:sp>
        <p:nvSpPr>
          <p:cNvPr id="101377" name="Slide Number Placeholder 5"/>
          <p:cNvSpPr>
            <a:spLocks noGrp="1"/>
          </p:cNvSpPr>
          <p:nvPr>
            <p:ph type="sldNum" sz="quarter" idx="4"/>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E15167F2-A5DC-46EF-85C9-127CFB2506C3}" type="slidenum">
              <a:rPr lang="en-US" smtClean="0"/>
              <a:pPr fontAlgn="base">
                <a:spcBef>
                  <a:spcPct val="0"/>
                </a:spcBef>
                <a:spcAft>
                  <a:spcPct val="0"/>
                </a:spcAft>
              </a:pPr>
              <a:t>51</a:t>
            </a:fld>
            <a:endParaRPr lang="en-US" smtClean="0"/>
          </a:p>
        </p:txBody>
      </p:sp>
    </p:spTree>
    <p:extLst>
      <p:ext uri="{BB962C8B-B14F-4D97-AF65-F5344CB8AC3E}">
        <p14:creationId xmlns:p14="http://schemas.microsoft.com/office/powerpoint/2010/main" val="153241751"/>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3"/>
          <p:cNvSpPr>
            <a:spLocks noGrp="1"/>
          </p:cNvSpPr>
          <p:nvPr>
            <p:ph idx="1"/>
          </p:nvPr>
        </p:nvSpPr>
        <p:spPr/>
        <p:txBody>
          <a:bodyPr>
            <a:normAutofit/>
          </a:bodyPr>
          <a:lstStyle/>
          <a:p>
            <a:pPr eaLnBrk="1" hangingPunct="1"/>
            <a:r>
              <a:rPr lang="en-US" smtClean="0"/>
              <a:t>Security Guards</a:t>
            </a:r>
          </a:p>
          <a:p>
            <a:pPr lvl="1" eaLnBrk="1" hangingPunct="1"/>
            <a:r>
              <a:rPr lang="en-US" smtClean="0"/>
              <a:t>Extremely Effective</a:t>
            </a:r>
          </a:p>
          <a:p>
            <a:pPr lvl="1" eaLnBrk="1" hangingPunct="1"/>
            <a:r>
              <a:rPr lang="en-US" smtClean="0"/>
              <a:t>Costly</a:t>
            </a:r>
          </a:p>
          <a:p>
            <a:pPr lvl="1" eaLnBrk="1" hangingPunct="1"/>
            <a:r>
              <a:rPr lang="en-US" smtClean="0"/>
              <a:t>Can Respond to Incidents with Cognitive Reasoning</a:t>
            </a:r>
          </a:p>
          <a:p>
            <a:pPr lvl="1" eaLnBrk="1" hangingPunct="1"/>
            <a:r>
              <a:rPr lang="en-US" smtClean="0"/>
              <a:t>Provides a Deterrent</a:t>
            </a:r>
          </a:p>
          <a:p>
            <a:pPr eaLnBrk="1" hangingPunct="1"/>
            <a:r>
              <a:rPr lang="en-US" smtClean="0"/>
              <a:t>Dogs</a:t>
            </a:r>
          </a:p>
          <a:p>
            <a:pPr lvl="1" eaLnBrk="1" hangingPunct="1"/>
            <a:r>
              <a:rPr lang="en-US" smtClean="0"/>
              <a:t>Acute Senses</a:t>
            </a:r>
          </a:p>
          <a:p>
            <a:pPr lvl="1" eaLnBrk="1" hangingPunct="1"/>
            <a:r>
              <a:rPr lang="en-US" smtClean="0"/>
              <a:t>Not as Useful as They Do Not Have the Reasoning Ability of A Guard</a:t>
            </a:r>
          </a:p>
          <a:p>
            <a:pPr lvl="1" eaLnBrk="1" hangingPunct="1"/>
            <a:r>
              <a:rPr lang="en-US" smtClean="0"/>
              <a:t>Potential Liability Issues</a:t>
            </a:r>
          </a:p>
        </p:txBody>
      </p:sp>
      <p:sp>
        <p:nvSpPr>
          <p:cNvPr id="103426" name="Rectangle 2"/>
          <p:cNvSpPr>
            <a:spLocks noGrp="1"/>
          </p:cNvSpPr>
          <p:nvPr>
            <p:ph type="title"/>
          </p:nvPr>
        </p:nvSpPr>
        <p:spPr/>
        <p:txBody>
          <a:bodyPr/>
          <a:lstStyle/>
          <a:p>
            <a:pPr eaLnBrk="1" hangingPunct="1"/>
            <a:r>
              <a:rPr smtClean="0"/>
              <a:t>Facility Control Requirements</a:t>
            </a:r>
          </a:p>
        </p:txBody>
      </p:sp>
      <p:sp>
        <p:nvSpPr>
          <p:cNvPr id="4" name="Slide Number Placeholder 3"/>
          <p:cNvSpPr>
            <a:spLocks noGrp="1"/>
          </p:cNvSpPr>
          <p:nvPr>
            <p:ph type="sldNum" sz="quarter" idx="10"/>
          </p:nvPr>
        </p:nvSpPr>
        <p:spPr/>
        <p:txBody>
          <a:bodyPr/>
          <a:lstStyle/>
          <a:p>
            <a:pPr>
              <a:defRPr/>
            </a:pPr>
            <a:fld id="{D067B006-7058-4E4B-89CA-810A8AD30596}" type="slidenum">
              <a:rPr lang="en-US" smtClean="0"/>
              <a:pPr>
                <a:defRPr/>
              </a:pPr>
              <a:t>52</a:t>
            </a:fld>
            <a:endParaRPr lang="en-US" dirty="0"/>
          </a:p>
        </p:txBody>
      </p:sp>
    </p:spTree>
    <p:extLst>
      <p:ext uri="{BB962C8B-B14F-4D97-AF65-F5344CB8AC3E}">
        <p14:creationId xmlns:p14="http://schemas.microsoft.com/office/powerpoint/2010/main" val="2097947997"/>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3"/>
          <p:cNvSpPr>
            <a:spLocks noGrp="1"/>
          </p:cNvSpPr>
          <p:nvPr>
            <p:ph idx="1"/>
          </p:nvPr>
        </p:nvSpPr>
        <p:spPr/>
        <p:txBody>
          <a:bodyPr/>
          <a:lstStyle/>
          <a:p>
            <a:pPr eaLnBrk="1" hangingPunct="1"/>
            <a:r>
              <a:rPr lang="en-US" smtClean="0"/>
              <a:t>Lighting should be at least 8 feet by 2 candle power (accepted industry measurement)</a:t>
            </a:r>
          </a:p>
          <a:p>
            <a:pPr eaLnBrk="1" hangingPunct="1"/>
            <a:r>
              <a:rPr lang="en-US" smtClean="0"/>
              <a:t>3-4 foot fence deters common trespassers</a:t>
            </a:r>
          </a:p>
          <a:p>
            <a:pPr eaLnBrk="1" hangingPunct="1"/>
            <a:r>
              <a:rPr lang="en-US" smtClean="0"/>
              <a:t>6 foot fence is too hard to climb easily, most people wont try</a:t>
            </a:r>
          </a:p>
          <a:p>
            <a:pPr eaLnBrk="1" hangingPunct="1"/>
            <a:r>
              <a:rPr lang="en-US" smtClean="0"/>
              <a:t>8 foot fence with 3 strands of barb wire deters most intruders</a:t>
            </a:r>
          </a:p>
          <a:p>
            <a:pPr eaLnBrk="1" hangingPunct="1"/>
            <a:endParaRPr lang="en-US" smtClean="0"/>
          </a:p>
        </p:txBody>
      </p:sp>
      <p:sp>
        <p:nvSpPr>
          <p:cNvPr id="104450" name="Rectangle 2"/>
          <p:cNvSpPr>
            <a:spLocks noGrp="1"/>
          </p:cNvSpPr>
          <p:nvPr>
            <p:ph type="title"/>
          </p:nvPr>
        </p:nvSpPr>
        <p:spPr/>
        <p:txBody>
          <a:bodyPr/>
          <a:lstStyle/>
          <a:p>
            <a:pPr eaLnBrk="1" hangingPunct="1"/>
            <a:r>
              <a:rPr smtClean="0"/>
              <a:t>Fences and Lighting</a:t>
            </a:r>
          </a:p>
        </p:txBody>
      </p:sp>
      <p:sp>
        <p:nvSpPr>
          <p:cNvPr id="104449"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6A3E44F1-1C1B-4270-ADF8-191EB42159C1}" type="slidenum">
              <a:rPr lang="en-US" smtClean="0"/>
              <a:pPr fontAlgn="base">
                <a:spcBef>
                  <a:spcPct val="0"/>
                </a:spcBef>
                <a:spcAft>
                  <a:spcPct val="0"/>
                </a:spcAft>
              </a:pPr>
              <a:t>53</a:t>
            </a:fld>
            <a:endParaRPr lang="en-US" smtClean="0"/>
          </a:p>
        </p:txBody>
      </p:sp>
    </p:spTree>
    <p:extLst>
      <p:ext uri="{BB962C8B-B14F-4D97-AF65-F5344CB8AC3E}">
        <p14:creationId xmlns:p14="http://schemas.microsoft.com/office/powerpoint/2010/main" val="2204440497"/>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3"/>
          <p:cNvSpPr>
            <a:spLocks noGrp="1"/>
          </p:cNvSpPr>
          <p:nvPr>
            <p:ph idx="1"/>
          </p:nvPr>
        </p:nvSpPr>
        <p:spPr/>
        <p:txBody>
          <a:bodyPr/>
          <a:lstStyle/>
          <a:p>
            <a:pPr eaLnBrk="1" hangingPunct="1"/>
            <a:r>
              <a:rPr lang="en-US" b="1" smtClean="0"/>
              <a:t>Locks</a:t>
            </a:r>
          </a:p>
          <a:p>
            <a:pPr lvl="1" eaLnBrk="1" hangingPunct="1"/>
            <a:r>
              <a:rPr lang="en-US" b="1" smtClean="0"/>
              <a:t>Pre-set Locks</a:t>
            </a:r>
            <a:r>
              <a:rPr lang="en-US" smtClean="0"/>
              <a:t> – Typical Latch Type Locks</a:t>
            </a:r>
          </a:p>
          <a:p>
            <a:pPr lvl="1" eaLnBrk="1" hangingPunct="1"/>
            <a:r>
              <a:rPr lang="en-US" b="1" smtClean="0"/>
              <a:t>Programmable Locks</a:t>
            </a:r>
            <a:r>
              <a:rPr lang="en-US" smtClean="0"/>
              <a:t> – Mechanical Combination or Electronic Keypad Lock</a:t>
            </a:r>
          </a:p>
          <a:p>
            <a:pPr lvl="1" eaLnBrk="1" hangingPunct="1"/>
            <a:endParaRPr lang="en-US" smtClean="0"/>
          </a:p>
          <a:p>
            <a:pPr eaLnBrk="1" hangingPunct="1"/>
            <a:r>
              <a:rPr lang="en-US" b="1" smtClean="0"/>
              <a:t>Cameras </a:t>
            </a:r>
            <a:r>
              <a:rPr lang="en-US" smtClean="0"/>
              <a:t>(CCTV)</a:t>
            </a:r>
            <a:endParaRPr lang="en-US" b="1" smtClean="0"/>
          </a:p>
          <a:p>
            <a:pPr lvl="1" eaLnBrk="1" hangingPunct="1"/>
            <a:r>
              <a:rPr lang="en-US" b="1" smtClean="0"/>
              <a:t>PhotoGraphic or Electronic</a:t>
            </a:r>
          </a:p>
          <a:p>
            <a:pPr lvl="1" eaLnBrk="1" hangingPunct="1"/>
            <a:r>
              <a:rPr lang="en-US" b="1" smtClean="0"/>
              <a:t>Can Be Used With a VCR</a:t>
            </a:r>
          </a:p>
        </p:txBody>
      </p:sp>
      <p:sp>
        <p:nvSpPr>
          <p:cNvPr id="105474" name="Rectangle 2"/>
          <p:cNvSpPr>
            <a:spLocks noGrp="1"/>
          </p:cNvSpPr>
          <p:nvPr>
            <p:ph type="title"/>
          </p:nvPr>
        </p:nvSpPr>
        <p:spPr/>
        <p:txBody>
          <a:bodyPr/>
          <a:lstStyle/>
          <a:p>
            <a:pPr eaLnBrk="1" hangingPunct="1"/>
            <a:r>
              <a:rPr smtClean="0"/>
              <a:t>Locks and Cameras</a:t>
            </a:r>
          </a:p>
        </p:txBody>
      </p:sp>
      <p:sp>
        <p:nvSpPr>
          <p:cNvPr id="105473"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7E170A6B-4002-4C40-9AE4-FC9E772930F9}" type="slidenum">
              <a:rPr lang="en-US" smtClean="0"/>
              <a:pPr fontAlgn="base">
                <a:spcBef>
                  <a:spcPct val="0"/>
                </a:spcBef>
                <a:spcAft>
                  <a:spcPct val="0"/>
                </a:spcAft>
              </a:pPr>
              <a:t>54</a:t>
            </a:fld>
            <a:endParaRPr lang="en-US" smtClean="0"/>
          </a:p>
        </p:txBody>
      </p:sp>
    </p:spTree>
    <p:extLst>
      <p:ext uri="{BB962C8B-B14F-4D97-AF65-F5344CB8AC3E}">
        <p14:creationId xmlns:p14="http://schemas.microsoft.com/office/powerpoint/2010/main" val="405845276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p:cNvSpPr>
          <p:nvPr>
            <p:ph idx="1"/>
          </p:nvPr>
        </p:nvSpPr>
        <p:spPr/>
        <p:txBody>
          <a:bodyPr/>
          <a:lstStyle/>
          <a:p>
            <a:pPr eaLnBrk="1" hangingPunct="1"/>
            <a:r>
              <a:rPr lang="en-US" b="1" smtClean="0"/>
              <a:t>Access Cards</a:t>
            </a:r>
          </a:p>
          <a:p>
            <a:pPr lvl="1" eaLnBrk="1" hangingPunct="1"/>
            <a:r>
              <a:rPr lang="en-US" b="1" smtClean="0"/>
              <a:t>Photo-image Cards</a:t>
            </a:r>
            <a:r>
              <a:rPr lang="en-US" smtClean="0"/>
              <a:t> – Simple Photo ID</a:t>
            </a:r>
          </a:p>
          <a:p>
            <a:pPr lvl="1" eaLnBrk="1" hangingPunct="1"/>
            <a:r>
              <a:rPr lang="en-US" b="1" smtClean="0"/>
              <a:t>Digital-Coded Cards</a:t>
            </a:r>
            <a:r>
              <a:rPr lang="en-US" smtClean="0"/>
              <a:t> – Contain Chips or Magnetic Strips</a:t>
            </a:r>
          </a:p>
          <a:p>
            <a:pPr lvl="1" eaLnBrk="1" hangingPunct="1"/>
            <a:r>
              <a:rPr lang="en-US" b="1" smtClean="0"/>
              <a:t>Proximity Cards</a:t>
            </a:r>
          </a:p>
          <a:p>
            <a:pPr lvl="2" eaLnBrk="1" hangingPunct="1"/>
            <a:r>
              <a:rPr lang="en-US" b="1" smtClean="0"/>
              <a:t>Passive Devices </a:t>
            </a:r>
            <a:r>
              <a:rPr lang="en-US" smtClean="0"/>
              <a:t>– No Power</a:t>
            </a:r>
          </a:p>
          <a:p>
            <a:pPr lvl="2" eaLnBrk="1" hangingPunct="1"/>
            <a:r>
              <a:rPr lang="en-US" b="1" smtClean="0"/>
              <a:t>Field Powered Devices</a:t>
            </a:r>
            <a:r>
              <a:rPr lang="en-US" smtClean="0"/>
              <a:t> – Powered</a:t>
            </a:r>
          </a:p>
          <a:p>
            <a:pPr lvl="2" eaLnBrk="1" hangingPunct="1"/>
            <a:r>
              <a:rPr lang="en-US" b="1" smtClean="0"/>
              <a:t>Transponders</a:t>
            </a:r>
            <a:r>
              <a:rPr lang="en-US" smtClean="0"/>
              <a:t> – Reader and Card are Powered</a:t>
            </a:r>
          </a:p>
          <a:p>
            <a:pPr eaLnBrk="1" hangingPunct="1"/>
            <a:r>
              <a:rPr lang="en-US" b="1" smtClean="0"/>
              <a:t>Biometric Devices</a:t>
            </a:r>
          </a:p>
        </p:txBody>
      </p:sp>
      <p:sp>
        <p:nvSpPr>
          <p:cNvPr id="106498" name="Rectangle 2"/>
          <p:cNvSpPr>
            <a:spLocks noGrp="1"/>
          </p:cNvSpPr>
          <p:nvPr>
            <p:ph type="title"/>
          </p:nvPr>
        </p:nvSpPr>
        <p:spPr/>
        <p:txBody>
          <a:bodyPr/>
          <a:lstStyle/>
          <a:p>
            <a:pPr eaLnBrk="1" hangingPunct="1"/>
            <a:r>
              <a:rPr smtClean="0"/>
              <a:t>Facility Access Control</a:t>
            </a:r>
          </a:p>
        </p:txBody>
      </p:sp>
      <p:sp>
        <p:nvSpPr>
          <p:cNvPr id="106497"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073487D7-FD7D-4A09-90AB-48287D0F1798}" type="slidenum">
              <a:rPr lang="en-US" smtClean="0"/>
              <a:pPr fontAlgn="base">
                <a:spcBef>
                  <a:spcPct val="0"/>
                </a:spcBef>
                <a:spcAft>
                  <a:spcPct val="0"/>
                </a:spcAft>
              </a:pPr>
              <a:t>55</a:t>
            </a:fld>
            <a:endParaRPr lang="en-US" smtClean="0"/>
          </a:p>
        </p:txBody>
      </p:sp>
    </p:spTree>
    <p:extLst>
      <p:ext uri="{BB962C8B-B14F-4D97-AF65-F5344CB8AC3E}">
        <p14:creationId xmlns:p14="http://schemas.microsoft.com/office/powerpoint/2010/main" val="1505803510"/>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p:cNvSpPr>
          <p:nvPr>
            <p:ph idx="1"/>
          </p:nvPr>
        </p:nvSpPr>
        <p:spPr/>
        <p:txBody>
          <a:bodyPr/>
          <a:lstStyle/>
          <a:p>
            <a:pPr eaLnBrk="1" hangingPunct="1"/>
            <a:r>
              <a:rPr lang="en-US" sz="2800" b="1" smtClean="0"/>
              <a:t>Intrusion Detectors</a:t>
            </a:r>
          </a:p>
          <a:p>
            <a:pPr lvl="1" eaLnBrk="1" hangingPunct="1"/>
            <a:r>
              <a:rPr lang="en-US" sz="2400" b="1" smtClean="0"/>
              <a:t>Photoelectric Sensors</a:t>
            </a:r>
            <a:r>
              <a:rPr lang="en-US" sz="2400" smtClean="0"/>
              <a:t> – Uses Light Beams to Detect Movement</a:t>
            </a:r>
          </a:p>
          <a:p>
            <a:pPr lvl="1" eaLnBrk="1" hangingPunct="1"/>
            <a:r>
              <a:rPr lang="en-US" sz="2400" b="1" smtClean="0"/>
              <a:t>Dry Contact Switches</a:t>
            </a:r>
            <a:r>
              <a:rPr lang="en-US" sz="2400" smtClean="0"/>
              <a:t> – Magnetic Tape and Switches (least expensive)</a:t>
            </a:r>
          </a:p>
          <a:p>
            <a:pPr eaLnBrk="1" hangingPunct="1"/>
            <a:r>
              <a:rPr lang="en-US" sz="2800" b="1" smtClean="0"/>
              <a:t>Motion Sensors</a:t>
            </a:r>
          </a:p>
          <a:p>
            <a:pPr lvl="1" eaLnBrk="1" hangingPunct="1"/>
            <a:r>
              <a:rPr lang="en-US" sz="2400" b="1" smtClean="0"/>
              <a:t>Wave Pattern</a:t>
            </a:r>
            <a:r>
              <a:rPr lang="en-US" sz="2400" smtClean="0"/>
              <a:t> – Send an Alarm it the Pattern is Broken (used to secure entire rooms)</a:t>
            </a:r>
          </a:p>
          <a:p>
            <a:pPr lvl="1" eaLnBrk="1" hangingPunct="1"/>
            <a:r>
              <a:rPr lang="en-US" sz="2400" b="1" smtClean="0"/>
              <a:t>Capacitance</a:t>
            </a:r>
            <a:r>
              <a:rPr lang="en-US" sz="2400" smtClean="0"/>
              <a:t> – Monitor an Electrical Field Surrounding an Object (used to secure objects)</a:t>
            </a:r>
          </a:p>
          <a:p>
            <a:pPr lvl="1" eaLnBrk="1" hangingPunct="1"/>
            <a:r>
              <a:rPr lang="en-US" sz="2400" b="1" smtClean="0"/>
              <a:t>Audio Detectors </a:t>
            </a:r>
            <a:r>
              <a:rPr lang="en-US" sz="2400" smtClean="0"/>
              <a:t>– Detects Abnormal Sounds Such as Breaking Glass (high rate of false alarms)</a:t>
            </a:r>
            <a:endParaRPr lang="en-US" sz="2400" b="1" smtClean="0"/>
          </a:p>
        </p:txBody>
      </p:sp>
      <p:sp>
        <p:nvSpPr>
          <p:cNvPr id="107522" name="Rectangle 2"/>
          <p:cNvSpPr>
            <a:spLocks noGrp="1"/>
          </p:cNvSpPr>
          <p:nvPr>
            <p:ph type="title"/>
          </p:nvPr>
        </p:nvSpPr>
        <p:spPr/>
        <p:txBody>
          <a:bodyPr/>
          <a:lstStyle/>
          <a:p>
            <a:pPr eaLnBrk="1" hangingPunct="1"/>
            <a:r>
              <a:rPr smtClean="0"/>
              <a:t>Intrusion Alarms</a:t>
            </a:r>
          </a:p>
        </p:txBody>
      </p:sp>
      <p:sp>
        <p:nvSpPr>
          <p:cNvPr id="107521"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2195F99C-06DA-4A6B-A032-6D9A443EAAAC}" type="slidenum">
              <a:rPr lang="en-US" smtClean="0"/>
              <a:pPr fontAlgn="base">
                <a:spcBef>
                  <a:spcPct val="0"/>
                </a:spcBef>
                <a:spcAft>
                  <a:spcPct val="0"/>
                </a:spcAft>
              </a:pPr>
              <a:t>56</a:t>
            </a:fld>
            <a:endParaRPr lang="en-US" smtClean="0"/>
          </a:p>
        </p:txBody>
      </p:sp>
    </p:spTree>
    <p:extLst>
      <p:ext uri="{BB962C8B-B14F-4D97-AF65-F5344CB8AC3E}">
        <p14:creationId xmlns:p14="http://schemas.microsoft.com/office/powerpoint/2010/main" val="3908333936"/>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p:cNvSpPr>
            <a:spLocks noGrp="1"/>
          </p:cNvSpPr>
          <p:nvPr>
            <p:ph idx="1"/>
          </p:nvPr>
        </p:nvSpPr>
        <p:spPr/>
        <p:txBody>
          <a:bodyPr/>
          <a:lstStyle/>
          <a:p>
            <a:pPr eaLnBrk="1" hangingPunct="1"/>
            <a:r>
              <a:rPr lang="en-US" b="1" smtClean="0"/>
              <a:t>Local Alarm Systems</a:t>
            </a:r>
            <a:r>
              <a:rPr lang="en-US" smtClean="0"/>
              <a:t> – Audible Alarm (must be heard up to 400 feet)</a:t>
            </a:r>
          </a:p>
          <a:p>
            <a:pPr eaLnBrk="1" hangingPunct="1"/>
            <a:r>
              <a:rPr lang="en-US" b="1" smtClean="0"/>
              <a:t>Central Station Systems</a:t>
            </a:r>
            <a:r>
              <a:rPr lang="en-US" smtClean="0"/>
              <a:t> – Monitored 24/7 by a </a:t>
            </a:r>
            <a:r>
              <a:rPr lang="en-US" u="sng" smtClean="0"/>
              <a:t>third-party</a:t>
            </a:r>
          </a:p>
          <a:p>
            <a:pPr eaLnBrk="1" hangingPunct="1"/>
            <a:r>
              <a:rPr lang="en-US" b="1" smtClean="0"/>
              <a:t>Proprietary Systems</a:t>
            </a:r>
            <a:r>
              <a:rPr lang="en-US" smtClean="0"/>
              <a:t> – Monitored 24/7 by the End User</a:t>
            </a:r>
          </a:p>
          <a:p>
            <a:pPr eaLnBrk="1" hangingPunct="1"/>
            <a:r>
              <a:rPr lang="en-US" b="1" smtClean="0"/>
              <a:t>Auxiliary Station Systems </a:t>
            </a:r>
            <a:r>
              <a:rPr lang="en-US" smtClean="0"/>
              <a:t>– Any of the Above Systems that are Connected to the Local Fire or Police Department</a:t>
            </a:r>
          </a:p>
        </p:txBody>
      </p:sp>
      <p:sp>
        <p:nvSpPr>
          <p:cNvPr id="108546" name="Rectangle 2"/>
          <p:cNvSpPr>
            <a:spLocks noGrp="1"/>
          </p:cNvSpPr>
          <p:nvPr>
            <p:ph type="title"/>
          </p:nvPr>
        </p:nvSpPr>
        <p:spPr/>
        <p:txBody>
          <a:bodyPr/>
          <a:lstStyle/>
          <a:p>
            <a:pPr eaLnBrk="1" hangingPunct="1"/>
            <a:r>
              <a:rPr smtClean="0"/>
              <a:t>Alarm Types</a:t>
            </a:r>
          </a:p>
        </p:txBody>
      </p:sp>
      <p:sp>
        <p:nvSpPr>
          <p:cNvPr id="108545"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B71169C9-6076-4A56-B9D5-C527E64BC133}" type="slidenum">
              <a:rPr lang="en-US" smtClean="0"/>
              <a:pPr fontAlgn="base">
                <a:spcBef>
                  <a:spcPct val="0"/>
                </a:spcBef>
                <a:spcAft>
                  <a:spcPct val="0"/>
                </a:spcAft>
              </a:pPr>
              <a:t>57</a:t>
            </a:fld>
            <a:endParaRPr lang="en-US" smtClean="0"/>
          </a:p>
        </p:txBody>
      </p:sp>
    </p:spTree>
    <p:extLst>
      <p:ext uri="{BB962C8B-B14F-4D97-AF65-F5344CB8AC3E}">
        <p14:creationId xmlns:p14="http://schemas.microsoft.com/office/powerpoint/2010/main" val="144548244"/>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3"/>
          <p:cNvSpPr>
            <a:spLocks noGrp="1"/>
          </p:cNvSpPr>
          <p:nvPr>
            <p:ph idx="1"/>
          </p:nvPr>
        </p:nvSpPr>
        <p:spPr/>
        <p:txBody>
          <a:bodyPr/>
          <a:lstStyle/>
          <a:p>
            <a:pPr eaLnBrk="1" hangingPunct="1"/>
            <a:r>
              <a:rPr lang="en-US" b="1" smtClean="0"/>
              <a:t>Line Supervision</a:t>
            </a:r>
            <a:r>
              <a:rPr lang="en-US" smtClean="0"/>
              <a:t> – Alarm Transmission Medium is Monitored for Tampering</a:t>
            </a:r>
          </a:p>
          <a:p>
            <a:pPr eaLnBrk="1" hangingPunct="1"/>
            <a:r>
              <a:rPr lang="en-US" b="1" smtClean="0"/>
              <a:t>Power Supplies</a:t>
            </a:r>
            <a:r>
              <a:rPr lang="en-US" smtClean="0"/>
              <a:t> – Backup Power to Supply </a:t>
            </a:r>
            <a:r>
              <a:rPr lang="en-US" u="sng" smtClean="0"/>
              <a:t>at Least 24 Hours</a:t>
            </a:r>
            <a:r>
              <a:rPr lang="en-US" smtClean="0"/>
              <a:t> of Run-time</a:t>
            </a:r>
            <a:endParaRPr lang="en-US" b="1" smtClean="0"/>
          </a:p>
        </p:txBody>
      </p:sp>
      <p:sp>
        <p:nvSpPr>
          <p:cNvPr id="109570" name="Rectangle 2"/>
          <p:cNvSpPr>
            <a:spLocks noGrp="1"/>
          </p:cNvSpPr>
          <p:nvPr>
            <p:ph type="title"/>
          </p:nvPr>
        </p:nvSpPr>
        <p:spPr/>
        <p:txBody>
          <a:bodyPr/>
          <a:lstStyle/>
          <a:p>
            <a:pPr eaLnBrk="1" hangingPunct="1"/>
            <a:r>
              <a:rPr smtClean="0"/>
              <a:t>Alarm Related Terms</a:t>
            </a:r>
          </a:p>
        </p:txBody>
      </p:sp>
      <p:sp>
        <p:nvSpPr>
          <p:cNvPr id="109569"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F37E39E0-BFF9-4A97-A643-81E95A383DDE}" type="slidenum">
              <a:rPr lang="en-US" smtClean="0"/>
              <a:pPr fontAlgn="base">
                <a:spcBef>
                  <a:spcPct val="0"/>
                </a:spcBef>
                <a:spcAft>
                  <a:spcPct val="0"/>
                </a:spcAft>
              </a:pPr>
              <a:t>58</a:t>
            </a:fld>
            <a:endParaRPr lang="en-US" smtClean="0"/>
          </a:p>
        </p:txBody>
      </p:sp>
    </p:spTree>
    <p:extLst>
      <p:ext uri="{BB962C8B-B14F-4D97-AF65-F5344CB8AC3E}">
        <p14:creationId xmlns:p14="http://schemas.microsoft.com/office/powerpoint/2010/main" val="3504202571"/>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8"/>
          <p:cNvSpPr>
            <a:spLocks noGrp="1"/>
          </p:cNvSpPr>
          <p:nvPr>
            <p:ph type="title"/>
          </p:nvPr>
        </p:nvSpPr>
        <p:spPr/>
        <p:txBody>
          <a:bodyPr/>
          <a:lstStyle/>
          <a:p>
            <a:r>
              <a:rPr lang="en-US" smtClean="0"/>
              <a:t>Computer and Media Controls</a:t>
            </a:r>
          </a:p>
        </p:txBody>
      </p:sp>
      <p:sp>
        <p:nvSpPr>
          <p:cNvPr id="110595" name="Rectangle 9"/>
          <p:cNvSpPr>
            <a:spLocks noGrp="1"/>
          </p:cNvSpPr>
          <p:nvPr>
            <p:ph type="body" idx="1"/>
          </p:nvPr>
        </p:nvSpPr>
        <p:spPr/>
        <p:txBody>
          <a:bodyPr/>
          <a:lstStyle/>
          <a:p>
            <a:r>
              <a:rPr lang="en-US" smtClean="0"/>
              <a:t>Physical Security</a:t>
            </a:r>
          </a:p>
        </p:txBody>
      </p:sp>
      <p:sp>
        <p:nvSpPr>
          <p:cNvPr id="110593" name="Slide Number Placeholder 5"/>
          <p:cNvSpPr>
            <a:spLocks noGrp="1"/>
          </p:cNvSpPr>
          <p:nvPr>
            <p:ph type="sldNum" sz="quarter" idx="4"/>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B0B0AE21-26E6-4F73-BFC2-3AF57C676072}" type="slidenum">
              <a:rPr lang="en-US" smtClean="0"/>
              <a:pPr fontAlgn="base">
                <a:spcBef>
                  <a:spcPct val="0"/>
                </a:spcBef>
                <a:spcAft>
                  <a:spcPct val="0"/>
                </a:spcAft>
              </a:pPr>
              <a:t>59</a:t>
            </a:fld>
            <a:endParaRPr lang="en-US" smtClean="0"/>
          </a:p>
        </p:txBody>
      </p:sp>
    </p:spTree>
    <p:extLst>
      <p:ext uri="{BB962C8B-B14F-4D97-AF65-F5344CB8AC3E}">
        <p14:creationId xmlns:p14="http://schemas.microsoft.com/office/powerpoint/2010/main" val="35136315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UPDATES!</a:t>
            </a:r>
            <a:endParaRPr lang="en-US" dirty="0"/>
          </a:p>
        </p:txBody>
      </p:sp>
      <p:sp>
        <p:nvSpPr>
          <p:cNvPr id="5" name="Content Placeholder 4"/>
          <p:cNvSpPr>
            <a:spLocks noGrp="1"/>
          </p:cNvSpPr>
          <p:nvPr>
            <p:ph idx="1"/>
          </p:nvPr>
        </p:nvSpPr>
        <p:spPr/>
        <p:txBody>
          <a:bodyPr/>
          <a:lstStyle/>
          <a:p>
            <a:r>
              <a:rPr lang="en-US" dirty="0" smtClean="0"/>
              <a:t>Projects</a:t>
            </a:r>
          </a:p>
          <a:p>
            <a:r>
              <a:rPr lang="en-US" dirty="0" smtClean="0"/>
              <a:t>Photos</a:t>
            </a:r>
          </a:p>
          <a:p>
            <a:endParaRPr lang="en-US" dirty="0"/>
          </a:p>
        </p:txBody>
      </p:sp>
    </p:spTree>
    <p:extLst>
      <p:ext uri="{BB962C8B-B14F-4D97-AF65-F5344CB8AC3E}">
        <p14:creationId xmlns:p14="http://schemas.microsoft.com/office/powerpoint/2010/main" val="11995092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p:cNvSpPr>
            <a:spLocks noGrp="1"/>
          </p:cNvSpPr>
          <p:nvPr>
            <p:ph idx="1"/>
          </p:nvPr>
        </p:nvSpPr>
        <p:spPr/>
        <p:txBody>
          <a:bodyPr/>
          <a:lstStyle/>
          <a:p>
            <a:pPr eaLnBrk="1" hangingPunct="1"/>
            <a:r>
              <a:rPr lang="en-US" b="1" smtClean="0"/>
              <a:t>Cable Locks</a:t>
            </a:r>
            <a:r>
              <a:rPr lang="en-US" smtClean="0"/>
              <a:t> – Secure Computers to Immovable Objects Such as Desks</a:t>
            </a:r>
          </a:p>
          <a:p>
            <a:pPr eaLnBrk="1" hangingPunct="1"/>
            <a:r>
              <a:rPr lang="en-US" b="1" smtClean="0"/>
              <a:t>Port Controls</a:t>
            </a:r>
            <a:r>
              <a:rPr lang="en-US" smtClean="0"/>
              <a:t> – Devices that Secure Data Ports</a:t>
            </a:r>
          </a:p>
          <a:p>
            <a:pPr eaLnBrk="1" hangingPunct="1"/>
            <a:r>
              <a:rPr lang="en-US" b="1" smtClean="0"/>
              <a:t>Switch Controls</a:t>
            </a:r>
            <a:r>
              <a:rPr lang="en-US" smtClean="0"/>
              <a:t> – On/off Switch Cover</a:t>
            </a:r>
          </a:p>
          <a:p>
            <a:pPr eaLnBrk="1" hangingPunct="1"/>
            <a:r>
              <a:rPr lang="en-US" b="1" smtClean="0"/>
              <a:t>Peripheral Switch Controls</a:t>
            </a:r>
            <a:r>
              <a:rPr lang="en-US" smtClean="0"/>
              <a:t> – Lockable Switches that Prevent Keyboard Operation</a:t>
            </a:r>
          </a:p>
          <a:p>
            <a:pPr eaLnBrk="1" hangingPunct="1"/>
            <a:r>
              <a:rPr lang="en-US" b="1" smtClean="0"/>
              <a:t>Electronic Security Boards</a:t>
            </a:r>
            <a:r>
              <a:rPr lang="en-US" smtClean="0"/>
              <a:t> – Force Boot Password (usually a BIOS feature)</a:t>
            </a:r>
          </a:p>
        </p:txBody>
      </p:sp>
      <p:sp>
        <p:nvSpPr>
          <p:cNvPr id="112642" name="Rectangle 2"/>
          <p:cNvSpPr>
            <a:spLocks noGrp="1"/>
          </p:cNvSpPr>
          <p:nvPr>
            <p:ph type="title"/>
          </p:nvPr>
        </p:nvSpPr>
        <p:spPr/>
        <p:txBody>
          <a:bodyPr/>
          <a:lstStyle/>
          <a:p>
            <a:pPr eaLnBrk="1" hangingPunct="1"/>
            <a:r>
              <a:rPr smtClean="0"/>
              <a:t>Physical Computer Controls</a:t>
            </a:r>
          </a:p>
        </p:txBody>
      </p:sp>
      <p:sp>
        <p:nvSpPr>
          <p:cNvPr id="112641"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39E8F8F1-8426-4C38-B87A-2DCD6EF312B7}" type="slidenum">
              <a:rPr lang="en-US" smtClean="0"/>
              <a:pPr fontAlgn="base">
                <a:spcBef>
                  <a:spcPct val="0"/>
                </a:spcBef>
                <a:spcAft>
                  <a:spcPct val="0"/>
                </a:spcAft>
              </a:pPr>
              <a:t>60</a:t>
            </a:fld>
            <a:endParaRPr lang="en-US" smtClean="0"/>
          </a:p>
        </p:txBody>
      </p:sp>
    </p:spTree>
    <p:extLst>
      <p:ext uri="{BB962C8B-B14F-4D97-AF65-F5344CB8AC3E}">
        <p14:creationId xmlns:p14="http://schemas.microsoft.com/office/powerpoint/2010/main" val="2275452301"/>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3"/>
          <p:cNvSpPr>
            <a:spLocks noGrp="1"/>
          </p:cNvSpPr>
          <p:nvPr>
            <p:ph idx="1"/>
          </p:nvPr>
        </p:nvSpPr>
        <p:spPr/>
        <p:txBody>
          <a:bodyPr/>
          <a:lstStyle/>
          <a:p>
            <a:pPr eaLnBrk="1" hangingPunct="1"/>
            <a:r>
              <a:rPr lang="en-US" smtClean="0"/>
              <a:t>Physical Access Control to Areas Where Media is Stored</a:t>
            </a:r>
          </a:p>
          <a:p>
            <a:pPr eaLnBrk="1" hangingPunct="1"/>
            <a:r>
              <a:rPr lang="en-US" smtClean="0"/>
              <a:t>Environmental Controls to Prevent Fire, Humidity or Water Damage</a:t>
            </a:r>
          </a:p>
          <a:p>
            <a:pPr eaLnBrk="1" hangingPunct="1"/>
            <a:r>
              <a:rPr lang="en-US" smtClean="0"/>
              <a:t>Removable Media Inventory Controls and Monitoring</a:t>
            </a:r>
          </a:p>
          <a:p>
            <a:pPr eaLnBrk="1" hangingPunct="1"/>
            <a:r>
              <a:rPr lang="en-US" smtClean="0"/>
              <a:t>Media Use Audits</a:t>
            </a:r>
          </a:p>
        </p:txBody>
      </p:sp>
      <p:sp>
        <p:nvSpPr>
          <p:cNvPr id="113666" name="Rectangle 2"/>
          <p:cNvSpPr>
            <a:spLocks noGrp="1"/>
          </p:cNvSpPr>
          <p:nvPr>
            <p:ph type="title"/>
          </p:nvPr>
        </p:nvSpPr>
        <p:spPr/>
        <p:txBody>
          <a:bodyPr/>
          <a:lstStyle/>
          <a:p>
            <a:pPr eaLnBrk="1" hangingPunct="1"/>
            <a:r>
              <a:rPr smtClean="0"/>
              <a:t>Media Storage Protection</a:t>
            </a:r>
          </a:p>
        </p:txBody>
      </p:sp>
      <p:sp>
        <p:nvSpPr>
          <p:cNvPr id="113665"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3A6C34EA-B689-4131-B54A-FB2499E6B41D}" type="slidenum">
              <a:rPr lang="en-US" smtClean="0"/>
              <a:pPr fontAlgn="base">
                <a:spcBef>
                  <a:spcPct val="0"/>
                </a:spcBef>
                <a:spcAft>
                  <a:spcPct val="0"/>
                </a:spcAft>
              </a:pPr>
              <a:t>61</a:t>
            </a:fld>
            <a:endParaRPr lang="en-US" smtClean="0"/>
          </a:p>
        </p:txBody>
      </p:sp>
    </p:spTree>
    <p:extLst>
      <p:ext uri="{BB962C8B-B14F-4D97-AF65-F5344CB8AC3E}">
        <p14:creationId xmlns:p14="http://schemas.microsoft.com/office/powerpoint/2010/main" val="783737354"/>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3"/>
          <p:cNvSpPr>
            <a:spLocks noGrp="1"/>
          </p:cNvSpPr>
          <p:nvPr>
            <p:ph idx="1"/>
          </p:nvPr>
        </p:nvSpPr>
        <p:spPr/>
        <p:txBody>
          <a:bodyPr/>
          <a:lstStyle/>
          <a:p>
            <a:pPr eaLnBrk="1" hangingPunct="1"/>
            <a:r>
              <a:rPr lang="en-US" b="1" smtClean="0"/>
              <a:t>Data Remanence</a:t>
            </a:r>
            <a:r>
              <a:rPr lang="en-US" smtClean="0"/>
              <a:t> – Residual Information Remaining on Media After Erasure (DoD – requires 7 passes)</a:t>
            </a:r>
          </a:p>
          <a:p>
            <a:pPr eaLnBrk="1" hangingPunct="1"/>
            <a:r>
              <a:rPr lang="en-US" b="1" smtClean="0"/>
              <a:t>Clearing </a:t>
            </a:r>
            <a:r>
              <a:rPr lang="en-US" smtClean="0"/>
              <a:t>– Overwriting Magnetic Media</a:t>
            </a:r>
          </a:p>
          <a:p>
            <a:pPr eaLnBrk="1" hangingPunct="1"/>
            <a:r>
              <a:rPr lang="en-US" b="1" smtClean="0"/>
              <a:t>Purging</a:t>
            </a:r>
            <a:r>
              <a:rPr lang="en-US" smtClean="0"/>
              <a:t> – Degaussing or Completely Overwriting Magnetic Media Before Resale</a:t>
            </a:r>
          </a:p>
          <a:p>
            <a:pPr eaLnBrk="1" hangingPunct="1"/>
            <a:r>
              <a:rPr lang="en-US" b="1" smtClean="0"/>
              <a:t>Destruction</a:t>
            </a:r>
            <a:r>
              <a:rPr lang="en-US" smtClean="0"/>
              <a:t> – Shredding or Physically Destroying Paper, Magnetic or Optical Media</a:t>
            </a:r>
          </a:p>
        </p:txBody>
      </p:sp>
      <p:sp>
        <p:nvSpPr>
          <p:cNvPr id="114690" name="Rectangle 2"/>
          <p:cNvSpPr>
            <a:spLocks noGrp="1"/>
          </p:cNvSpPr>
          <p:nvPr>
            <p:ph type="title"/>
          </p:nvPr>
        </p:nvSpPr>
        <p:spPr/>
        <p:txBody>
          <a:bodyPr/>
          <a:lstStyle/>
          <a:p>
            <a:pPr eaLnBrk="1" hangingPunct="1"/>
            <a:r>
              <a:rPr smtClean="0"/>
              <a:t>Data Destruction and Reuse</a:t>
            </a:r>
          </a:p>
        </p:txBody>
      </p:sp>
      <p:sp>
        <p:nvSpPr>
          <p:cNvPr id="114689"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57B52315-4624-43A0-80A9-8DBD82B9261A}" type="slidenum">
              <a:rPr lang="en-US" smtClean="0"/>
              <a:pPr fontAlgn="base">
                <a:spcBef>
                  <a:spcPct val="0"/>
                </a:spcBef>
                <a:spcAft>
                  <a:spcPct val="0"/>
                </a:spcAft>
              </a:pPr>
              <a:t>62</a:t>
            </a:fld>
            <a:endParaRPr lang="en-US" smtClean="0"/>
          </a:p>
        </p:txBody>
      </p:sp>
    </p:spTree>
    <p:extLst>
      <p:ext uri="{BB962C8B-B14F-4D97-AF65-F5344CB8AC3E}">
        <p14:creationId xmlns:p14="http://schemas.microsoft.com/office/powerpoint/2010/main" val="2421504075"/>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3"/>
          <p:cNvSpPr>
            <a:spLocks noGrp="1"/>
          </p:cNvSpPr>
          <p:nvPr>
            <p:ph idx="1"/>
          </p:nvPr>
        </p:nvSpPr>
        <p:spPr/>
        <p:txBody>
          <a:bodyPr/>
          <a:lstStyle/>
          <a:p>
            <a:pPr eaLnBrk="1" hangingPunct="1"/>
            <a:r>
              <a:rPr lang="en-US" smtClean="0"/>
              <a:t>Are Desks Clear of Sensitive Documents?</a:t>
            </a:r>
          </a:p>
          <a:p>
            <a:pPr eaLnBrk="1" hangingPunct="1"/>
            <a:r>
              <a:rPr lang="en-US" smtClean="0"/>
              <a:t>Are Workstations Logged Out When Not in Use?</a:t>
            </a:r>
          </a:p>
          <a:p>
            <a:pPr eaLnBrk="1" hangingPunct="1"/>
            <a:r>
              <a:rPr lang="en-US" smtClean="0"/>
              <a:t>Are Offices Locked When Not in Use?</a:t>
            </a:r>
          </a:p>
          <a:p>
            <a:pPr eaLnBrk="1" hangingPunct="1"/>
            <a:r>
              <a:rPr lang="en-US" smtClean="0"/>
              <a:t>Are Exits Propped Open?</a:t>
            </a:r>
          </a:p>
          <a:p>
            <a:pPr eaLnBrk="1" hangingPunct="1"/>
            <a:r>
              <a:rPr lang="en-US" smtClean="0"/>
              <a:t>Are Cabinets and Desks Locked?</a:t>
            </a:r>
          </a:p>
          <a:p>
            <a:pPr eaLnBrk="1" hangingPunct="1"/>
            <a:r>
              <a:rPr lang="en-US" smtClean="0"/>
              <a:t>Are Disks and CDs Secured?</a:t>
            </a:r>
          </a:p>
        </p:txBody>
      </p:sp>
      <p:sp>
        <p:nvSpPr>
          <p:cNvPr id="115714" name="Rectangle 2"/>
          <p:cNvSpPr>
            <a:spLocks noGrp="1"/>
          </p:cNvSpPr>
          <p:nvPr>
            <p:ph type="title"/>
          </p:nvPr>
        </p:nvSpPr>
        <p:spPr/>
        <p:txBody>
          <a:bodyPr/>
          <a:lstStyle/>
          <a:p>
            <a:pPr eaLnBrk="1" hangingPunct="1"/>
            <a:r>
              <a:rPr smtClean="0"/>
              <a:t>Physical Security Walk-Through</a:t>
            </a:r>
          </a:p>
        </p:txBody>
      </p:sp>
      <p:sp>
        <p:nvSpPr>
          <p:cNvPr id="115713" name="Slide Number Placeholder 5"/>
          <p:cNvSpPr>
            <a:spLocks noGrp="1"/>
          </p:cNvSpPr>
          <p:nvPr>
            <p:ph type="sldNum" sz="quarter" idx="10"/>
          </p:nvPr>
        </p:nvSpPr>
        <p:spPr bwMode="auto">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51B8BAC4-37D0-4538-BC9F-F52968C36A1E}" type="slidenum">
              <a:rPr lang="en-US" smtClean="0"/>
              <a:pPr fontAlgn="base">
                <a:spcBef>
                  <a:spcPct val="0"/>
                </a:spcBef>
                <a:spcAft>
                  <a:spcPct val="0"/>
                </a:spcAft>
              </a:pPr>
              <a:t>63</a:t>
            </a:fld>
            <a:endParaRPr lang="en-US" smtClean="0"/>
          </a:p>
        </p:txBody>
      </p:sp>
    </p:spTree>
    <p:extLst>
      <p:ext uri="{BB962C8B-B14F-4D97-AF65-F5344CB8AC3E}">
        <p14:creationId xmlns:p14="http://schemas.microsoft.com/office/powerpoint/2010/main" val="335822064"/>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Title 1"/>
          <p:cNvSpPr>
            <a:spLocks noGrp="1"/>
          </p:cNvSpPr>
          <p:nvPr>
            <p:ph type="title"/>
          </p:nvPr>
        </p:nvSpPr>
        <p:spPr/>
        <p:txBody>
          <a:bodyPr/>
          <a:lstStyle/>
          <a:p>
            <a:r>
              <a:rPr lang="en-US" smtClean="0"/>
              <a:t>Environmental Exposures and Controls Audit</a:t>
            </a:r>
          </a:p>
        </p:txBody>
      </p:sp>
      <p:sp>
        <p:nvSpPr>
          <p:cNvPr id="2" name="Text Placeholder 1"/>
          <p:cNvSpPr>
            <a:spLocks noGrp="1"/>
          </p:cNvSpPr>
          <p:nvPr>
            <p:ph type="body" idx="1"/>
          </p:nvPr>
        </p:nvSpPr>
        <p:spPr/>
        <p:txBody>
          <a:bodyPr/>
          <a:lstStyle/>
          <a:p>
            <a:endParaRPr lang="en-US"/>
          </a:p>
        </p:txBody>
      </p:sp>
      <p:sp>
        <p:nvSpPr>
          <p:cNvPr id="116738" name="Slide Number Placeholder 5"/>
          <p:cNvSpPr>
            <a:spLocks noGrp="1"/>
          </p:cNvSpPr>
          <p:nvPr>
            <p:ph type="sldNum" sz="quarter" idx="4"/>
          </p:nvPr>
        </p:nvSpPr>
        <p:spPr/>
        <p:txBody>
          <a:bodyPr/>
          <a:lstStyle/>
          <a:p>
            <a:fld id="{F7A27481-33D9-4C07-843C-C8FE73BF3CFF}" type="slidenum">
              <a:rPr lang="en-US" smtClean="0"/>
              <a:pPr/>
              <a:t>64</a:t>
            </a:fld>
            <a:endParaRPr lang="en-US" smtClean="0"/>
          </a:p>
        </p:txBody>
      </p:sp>
    </p:spTree>
    <p:extLst>
      <p:ext uri="{BB962C8B-B14F-4D97-AF65-F5344CB8AC3E}">
        <p14:creationId xmlns:p14="http://schemas.microsoft.com/office/powerpoint/2010/main" val="946856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Content Placeholder 2"/>
          <p:cNvSpPr>
            <a:spLocks noGrp="1"/>
          </p:cNvSpPr>
          <p:nvPr>
            <p:ph idx="1"/>
          </p:nvPr>
        </p:nvSpPr>
        <p:spPr/>
        <p:txBody>
          <a:bodyPr/>
          <a:lstStyle/>
          <a:p>
            <a:pPr eaLnBrk="1" hangingPunct="1"/>
            <a:r>
              <a:rPr lang="en-US" smtClean="0"/>
              <a:t>Water</a:t>
            </a:r>
          </a:p>
          <a:p>
            <a:pPr eaLnBrk="1" hangingPunct="1"/>
            <a:r>
              <a:rPr lang="en-US" smtClean="0"/>
              <a:t>Fire</a:t>
            </a:r>
          </a:p>
          <a:p>
            <a:pPr eaLnBrk="1" hangingPunct="1"/>
            <a:r>
              <a:rPr lang="en-US" smtClean="0"/>
              <a:t>Electrical</a:t>
            </a:r>
          </a:p>
          <a:p>
            <a:pPr eaLnBrk="1" hangingPunct="1"/>
            <a:r>
              <a:rPr lang="en-US" smtClean="0"/>
              <a:t>Air</a:t>
            </a:r>
          </a:p>
          <a:p>
            <a:pPr eaLnBrk="1" hangingPunct="1"/>
            <a:r>
              <a:rPr lang="en-US" smtClean="0"/>
              <a:t>Monitoring</a:t>
            </a:r>
          </a:p>
          <a:p>
            <a:pPr eaLnBrk="1" hangingPunct="1"/>
            <a:r>
              <a:rPr lang="en-US" smtClean="0"/>
              <a:t>Personnel</a:t>
            </a:r>
          </a:p>
          <a:p>
            <a:pPr eaLnBrk="1" hangingPunct="1"/>
            <a:r>
              <a:rPr lang="en-US" smtClean="0"/>
              <a:t>Reactor Scram</a:t>
            </a:r>
          </a:p>
        </p:txBody>
      </p:sp>
      <p:sp>
        <p:nvSpPr>
          <p:cNvPr id="118786" name="Title 1"/>
          <p:cNvSpPr>
            <a:spLocks noGrp="1"/>
          </p:cNvSpPr>
          <p:nvPr>
            <p:ph type="title"/>
          </p:nvPr>
        </p:nvSpPr>
        <p:spPr/>
        <p:txBody>
          <a:bodyPr/>
          <a:lstStyle/>
          <a:p>
            <a:pPr eaLnBrk="1" hangingPunct="1"/>
            <a:r>
              <a:rPr smtClean="0"/>
              <a:t>Environmental Exposures</a:t>
            </a:r>
          </a:p>
        </p:txBody>
      </p:sp>
      <p:sp>
        <p:nvSpPr>
          <p:cNvPr id="118785" name="Slide Number Placeholder 5"/>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120D6405-7A8B-4D67-9C25-C360E1640B38}" type="slidenum">
              <a:rPr lang="en-US" smtClean="0"/>
              <a:pPr fontAlgn="base">
                <a:spcBef>
                  <a:spcPct val="0"/>
                </a:spcBef>
                <a:spcAft>
                  <a:spcPct val="0"/>
                </a:spcAft>
              </a:pPr>
              <a:t>65</a:t>
            </a:fld>
            <a:endParaRPr lang="en-US" smtClean="0"/>
          </a:p>
        </p:txBody>
      </p:sp>
    </p:spTree>
    <p:extLst>
      <p:ext uri="{BB962C8B-B14F-4D97-AF65-F5344CB8AC3E}">
        <p14:creationId xmlns:p14="http://schemas.microsoft.com/office/powerpoint/2010/main" val="84208945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smtClean="0"/>
              <a:t>Based on the data center’s location and the area surrounding the data center, determine the possibility of water damage.  If there is a reasonable chance of water entering the data center, determine what controls are in place to prevent the water from entering the data center or detect the presence of water in the data center.</a:t>
            </a:r>
          </a:p>
          <a:p>
            <a:pPr lvl="1"/>
            <a:r>
              <a:rPr lang="en-US" smtClean="0"/>
              <a:t>Are there water/steam pipes (other than water sprinklers) above the data center and/or is the data center located adjacent to or beneath a kitchen or restroom?</a:t>
            </a:r>
          </a:p>
          <a:p>
            <a:pPr lvl="1"/>
            <a:r>
              <a:rPr lang="en-US" smtClean="0"/>
              <a:t>Are the air handlers water-cooled and/or could condensation from the air handlers go undetected.</a:t>
            </a:r>
          </a:p>
          <a:p>
            <a:pPr lvl="1"/>
            <a:r>
              <a:rPr lang="en-US" smtClean="0"/>
              <a:t>Are there water detectors under the raised floor?  </a:t>
            </a:r>
          </a:p>
          <a:p>
            <a:pPr lvl="1"/>
            <a:r>
              <a:rPr lang="en-US" smtClean="0"/>
              <a:t>Are there water drains under the raised floor?</a:t>
            </a:r>
          </a:p>
          <a:p>
            <a:pPr lvl="1"/>
            <a:r>
              <a:rPr lang="en-US" smtClean="0"/>
              <a:t>Is there protection from leaks in the roof and rooftop cooling systems?</a:t>
            </a:r>
          </a:p>
          <a:p>
            <a:endParaRPr lang="en-US" dirty="0"/>
          </a:p>
        </p:txBody>
      </p:sp>
      <p:sp>
        <p:nvSpPr>
          <p:cNvPr id="120834" name="Title 1"/>
          <p:cNvSpPr>
            <a:spLocks noGrp="1"/>
          </p:cNvSpPr>
          <p:nvPr>
            <p:ph type="title"/>
          </p:nvPr>
        </p:nvSpPr>
        <p:spPr/>
        <p:txBody>
          <a:bodyPr/>
          <a:lstStyle/>
          <a:p>
            <a:r>
              <a:rPr lang="en-US" smtClean="0"/>
              <a:t>Water Exposures and Controls</a:t>
            </a:r>
          </a:p>
        </p:txBody>
      </p:sp>
      <p:sp>
        <p:nvSpPr>
          <p:cNvPr id="120833" name="Slide Number Placeholder 5"/>
          <p:cNvSpPr>
            <a:spLocks noGrp="1"/>
          </p:cNvSpPr>
          <p:nvPr>
            <p:ph type="sldNum" sz="quarter" idx="10"/>
          </p:nvPr>
        </p:nvSpPr>
        <p:spPr/>
        <p:txBody>
          <a:bodyPr/>
          <a:lstStyle/>
          <a:p>
            <a:fld id="{1E6D9BBB-CA62-41BB-9BA4-506684AD00D2}" type="slidenum">
              <a:rPr lang="en-US" smtClean="0"/>
              <a:pPr/>
              <a:t>66</a:t>
            </a:fld>
            <a:endParaRPr lang="en-US" smtClean="0"/>
          </a:p>
        </p:txBody>
      </p:sp>
    </p:spTree>
    <p:extLst>
      <p:ext uri="{BB962C8B-B14F-4D97-AF65-F5344CB8AC3E}">
        <p14:creationId xmlns:p14="http://schemas.microsoft.com/office/powerpoint/2010/main" val="26665016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Content Placeholder 2"/>
          <p:cNvSpPr>
            <a:spLocks noGrp="1"/>
          </p:cNvSpPr>
          <p:nvPr>
            <p:ph idx="1"/>
          </p:nvPr>
        </p:nvSpPr>
        <p:spPr/>
        <p:txBody>
          <a:bodyPr>
            <a:normAutofit fontScale="70000" lnSpcReduction="20000"/>
          </a:bodyPr>
          <a:lstStyle/>
          <a:p>
            <a:r>
              <a:rPr lang="en-US" smtClean="0"/>
              <a:t>Describe the type of fire / smoke detection, and extinguishing devices used to protect the data center from accidental or deliberate damage.  For example,</a:t>
            </a:r>
          </a:p>
          <a:p>
            <a:pPr lvl="1"/>
            <a:r>
              <a:rPr lang="en-US" smtClean="0"/>
              <a:t>Determine if the data center is separated from adjacent areas by fire-resistant partitions, walls, floors and doors.</a:t>
            </a:r>
          </a:p>
          <a:p>
            <a:pPr lvl="1"/>
            <a:r>
              <a:rPr lang="en-US" smtClean="0"/>
              <a:t>Determine if anything is being stored in or near the data center of a combustible nature (i.e., paper stock, toners, cleaners or other chemicals).</a:t>
            </a:r>
          </a:p>
          <a:p>
            <a:pPr lvl="1"/>
            <a:r>
              <a:rPr lang="en-US" smtClean="0"/>
              <a:t>Determine if an automatic fire extinguishing system protects the data center. </a:t>
            </a:r>
          </a:p>
          <a:p>
            <a:pPr lvl="1"/>
            <a:r>
              <a:rPr lang="en-US" smtClean="0"/>
              <a:t>Determine if portable fire extinguishers are placed strategically throughout the data center or surrounding area, that they are tagged for inspection and inspected at least annually.  Are they designed for electrical fires?  </a:t>
            </a:r>
          </a:p>
          <a:p>
            <a:pPr lvl="1"/>
            <a:r>
              <a:rPr lang="en-US" smtClean="0"/>
              <a:t>Determine if smoke detection devices are installed in the ceilings, raised floors, return air ducts, and other important zones.  Determine how often are they tested.</a:t>
            </a:r>
          </a:p>
          <a:p>
            <a:pPr lvl="1"/>
            <a:r>
              <a:rPr lang="en-US" smtClean="0"/>
              <a:t>Determine if hand-pull fire alarms are strategically located in or near the data center.</a:t>
            </a:r>
          </a:p>
          <a:p>
            <a:pPr lvl="1"/>
            <a:r>
              <a:rPr lang="en-US" smtClean="0"/>
              <a:t>Consider talking with facilities personnel to understand city code requirements.</a:t>
            </a:r>
          </a:p>
        </p:txBody>
      </p:sp>
      <p:sp>
        <p:nvSpPr>
          <p:cNvPr id="122882" name="Title 1"/>
          <p:cNvSpPr>
            <a:spLocks noGrp="1"/>
          </p:cNvSpPr>
          <p:nvPr>
            <p:ph type="title"/>
          </p:nvPr>
        </p:nvSpPr>
        <p:spPr/>
        <p:txBody>
          <a:bodyPr/>
          <a:lstStyle/>
          <a:p>
            <a:r>
              <a:rPr lang="en-US" smtClean="0"/>
              <a:t>Fire Exposures and Controls</a:t>
            </a:r>
          </a:p>
        </p:txBody>
      </p:sp>
      <p:sp>
        <p:nvSpPr>
          <p:cNvPr id="122881" name="Slide Number Placeholder 5"/>
          <p:cNvSpPr>
            <a:spLocks noGrp="1"/>
          </p:cNvSpPr>
          <p:nvPr>
            <p:ph type="sldNum" sz="quarter" idx="10"/>
          </p:nvPr>
        </p:nvSpPr>
        <p:spPr/>
        <p:txBody>
          <a:bodyPr/>
          <a:lstStyle/>
          <a:p>
            <a:fld id="{56415B50-97EE-4C74-A148-B19026ED8E79}" type="slidenum">
              <a:rPr lang="en-US" smtClean="0"/>
              <a:pPr/>
              <a:t>67</a:t>
            </a:fld>
            <a:endParaRPr lang="en-US" smtClean="0"/>
          </a:p>
        </p:txBody>
      </p:sp>
    </p:spTree>
    <p:extLst>
      <p:ext uri="{BB962C8B-B14F-4D97-AF65-F5344CB8AC3E}">
        <p14:creationId xmlns:p14="http://schemas.microsoft.com/office/powerpoint/2010/main" val="361207516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smtClean="0"/>
              <a:t>Determine if there are redundant power sources feeding the data center so that the failure of a single power source does not adversely affect the electrical supply.</a:t>
            </a:r>
          </a:p>
          <a:p>
            <a:r>
              <a:rPr lang="en-US" smtClean="0"/>
              <a:t>Determine if all computer equipment is attached to electrical surge protectors.  (May be provided by UPS)</a:t>
            </a:r>
          </a:p>
          <a:p>
            <a:r>
              <a:rPr lang="en-US" smtClean="0"/>
              <a:t>Determine if the various hardware devices are attached to an uninterruptible power supply (UPS) system.  </a:t>
            </a:r>
          </a:p>
          <a:p>
            <a:pPr lvl="1"/>
            <a:r>
              <a:rPr lang="en-US" smtClean="0"/>
              <a:t>How long will the UPS supply power to the room?  Is all equipment (computers, air handlers, monitoring systems, badge readers, etc.) attached to a UPS? </a:t>
            </a:r>
          </a:p>
          <a:p>
            <a:r>
              <a:rPr lang="en-US" smtClean="0"/>
              <a:t>Evaluate the use of dual power supplies to critical servers. The power supplies should receive their power from separate sources. </a:t>
            </a:r>
          </a:p>
          <a:p>
            <a:pPr lvl="1"/>
            <a:r>
              <a:rPr lang="en-US" smtClean="0"/>
              <a:t>This could be from either a local auto-switching circuit unit in the equipment rack or from different power supply strips.  </a:t>
            </a:r>
          </a:p>
          <a:p>
            <a:endParaRPr lang="en-US" dirty="0"/>
          </a:p>
        </p:txBody>
      </p:sp>
      <p:sp>
        <p:nvSpPr>
          <p:cNvPr id="124930" name="Title 1"/>
          <p:cNvSpPr>
            <a:spLocks noGrp="1"/>
          </p:cNvSpPr>
          <p:nvPr>
            <p:ph type="title"/>
          </p:nvPr>
        </p:nvSpPr>
        <p:spPr/>
        <p:txBody>
          <a:bodyPr/>
          <a:lstStyle/>
          <a:p>
            <a:r>
              <a:rPr lang="en-US" smtClean="0"/>
              <a:t>Electrical Exposures and Controls</a:t>
            </a:r>
          </a:p>
        </p:txBody>
      </p:sp>
      <p:sp>
        <p:nvSpPr>
          <p:cNvPr id="124929" name="Slide Number Placeholder 5"/>
          <p:cNvSpPr>
            <a:spLocks noGrp="1"/>
          </p:cNvSpPr>
          <p:nvPr>
            <p:ph type="sldNum" sz="quarter" idx="10"/>
          </p:nvPr>
        </p:nvSpPr>
        <p:spPr/>
        <p:txBody>
          <a:bodyPr/>
          <a:lstStyle/>
          <a:p>
            <a:fld id="{1B638056-A6E0-49BE-9482-2A446ADA7900}" type="slidenum">
              <a:rPr lang="en-US" smtClean="0"/>
              <a:pPr/>
              <a:t>68</a:t>
            </a:fld>
            <a:endParaRPr lang="en-US" smtClean="0"/>
          </a:p>
        </p:txBody>
      </p:sp>
    </p:spTree>
    <p:extLst>
      <p:ext uri="{BB962C8B-B14F-4D97-AF65-F5344CB8AC3E}">
        <p14:creationId xmlns:p14="http://schemas.microsoft.com/office/powerpoint/2010/main" val="20650722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Content Placeholder 2"/>
          <p:cNvSpPr>
            <a:spLocks noGrp="1"/>
          </p:cNvSpPr>
          <p:nvPr>
            <p:ph idx="1"/>
          </p:nvPr>
        </p:nvSpPr>
        <p:spPr/>
        <p:txBody>
          <a:bodyPr/>
          <a:lstStyle/>
          <a:p>
            <a:pPr eaLnBrk="1" hangingPunct="1"/>
            <a:r>
              <a:rPr lang="en-US" smtClean="0"/>
              <a:t>Determine if an air conditioning (AC) system is being used exclusively for the data center and not being shared with other parts of the building.</a:t>
            </a:r>
          </a:p>
          <a:p>
            <a:pPr eaLnBrk="1" hangingPunct="1"/>
            <a:r>
              <a:rPr lang="en-US" smtClean="0"/>
              <a:t>Determine if the humidity and temperature readings of the data center are easily obtainable.  What are the readings?  </a:t>
            </a:r>
          </a:p>
          <a:p>
            <a:pPr lvl="1" eaLnBrk="1" hangingPunct="1"/>
            <a:r>
              <a:rPr lang="en-US" smtClean="0"/>
              <a:t>Optimal ambient temperature range is 70F – 74F </a:t>
            </a:r>
          </a:p>
          <a:p>
            <a:pPr lvl="1" eaLnBrk="1" hangingPunct="1"/>
            <a:r>
              <a:rPr lang="en-US" smtClean="0"/>
              <a:t>Optimal humidity is 45% - 50%</a:t>
            </a:r>
          </a:p>
          <a:p>
            <a:pPr eaLnBrk="1" hangingPunct="1"/>
            <a:endParaRPr lang="en-US" smtClean="0"/>
          </a:p>
        </p:txBody>
      </p:sp>
      <p:sp>
        <p:nvSpPr>
          <p:cNvPr id="126978" name="Title 1"/>
          <p:cNvSpPr>
            <a:spLocks noGrp="1"/>
          </p:cNvSpPr>
          <p:nvPr>
            <p:ph type="title"/>
          </p:nvPr>
        </p:nvSpPr>
        <p:spPr/>
        <p:txBody>
          <a:bodyPr/>
          <a:lstStyle/>
          <a:p>
            <a:pPr eaLnBrk="1" hangingPunct="1"/>
            <a:r>
              <a:rPr smtClean="0"/>
              <a:t>Air Exposures and Controls</a:t>
            </a:r>
          </a:p>
        </p:txBody>
      </p:sp>
      <p:sp>
        <p:nvSpPr>
          <p:cNvPr id="126977" name="Slide Number Placeholder 5"/>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BEED9CAB-BFA4-4224-8812-4B48ACBDF82F}" type="slidenum">
              <a:rPr lang="en-US" smtClean="0"/>
              <a:pPr fontAlgn="base">
                <a:spcBef>
                  <a:spcPct val="0"/>
                </a:spcBef>
                <a:spcAft>
                  <a:spcPct val="0"/>
                </a:spcAft>
              </a:pPr>
              <a:t>69</a:t>
            </a:fld>
            <a:endParaRPr lang="en-US" smtClean="0"/>
          </a:p>
        </p:txBody>
      </p:sp>
    </p:spTree>
    <p:extLst>
      <p:ext uri="{BB962C8B-B14F-4D97-AF65-F5344CB8AC3E}">
        <p14:creationId xmlns:p14="http://schemas.microsoft.com/office/powerpoint/2010/main" val="31208246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a:t>
            </a:fld>
            <a:endParaRPr lang="en-US" dirty="0"/>
          </a:p>
        </p:txBody>
      </p:sp>
      <p:pic>
        <p:nvPicPr>
          <p:cNvPr id="3" name="Picture 2"/>
          <p:cNvPicPr>
            <a:picLocks noChangeAspect="1"/>
          </p:cNvPicPr>
          <p:nvPr/>
        </p:nvPicPr>
        <p:blipFill>
          <a:blip r:embed="rId2"/>
          <a:stretch>
            <a:fillRect/>
          </a:stretch>
        </p:blipFill>
        <p:spPr>
          <a:xfrm>
            <a:off x="381000" y="304800"/>
            <a:ext cx="6210838" cy="4823878"/>
          </a:xfrm>
          <a:prstGeom prst="rect">
            <a:avLst/>
          </a:prstGeom>
        </p:spPr>
      </p:pic>
      <p:sp>
        <p:nvSpPr>
          <p:cNvPr id="4" name="Rectangle 3"/>
          <p:cNvSpPr/>
          <p:nvPr/>
        </p:nvSpPr>
        <p:spPr>
          <a:xfrm>
            <a:off x="76200" y="4321076"/>
            <a:ext cx="8991600" cy="2308324"/>
          </a:xfrm>
          <a:prstGeom prst="rect">
            <a:avLst/>
          </a:prstGeom>
          <a:solidFill>
            <a:schemeClr val="bg1"/>
          </a:solidFill>
        </p:spPr>
        <p:txBody>
          <a:bodyPr wrap="square">
            <a:spAutoFit/>
          </a:bodyPr>
          <a:lstStyle/>
          <a:p>
            <a:r>
              <a:rPr lang="en-US" dirty="0"/>
              <a:t>It's what we all assumed, but quietly hoped wasn't quite this bad.</a:t>
            </a:r>
          </a:p>
          <a:p>
            <a:r>
              <a:rPr lang="en-US" dirty="0"/>
              <a:t>Lazy makers of home routers and the Internet of Things are reusing the same small set of hardcoded security keys, leaving them open to hijacking </a:t>
            </a:r>
            <a:r>
              <a:rPr lang="en-US" dirty="0" err="1"/>
              <a:t>en</a:t>
            </a:r>
            <a:r>
              <a:rPr lang="en-US" dirty="0"/>
              <a:t> masse, researchers have warned.</a:t>
            </a:r>
          </a:p>
          <a:p>
            <a:r>
              <a:rPr lang="en-US" dirty="0"/>
              <a:t>In other words, if you can log into one gizmo remotely, you can probably log into thousands upon thousands of others – even devices from a different manufacturer.</a:t>
            </a:r>
          </a:p>
          <a:p>
            <a:r>
              <a:rPr lang="en-US" dirty="0" err="1"/>
              <a:t>Infosec</a:t>
            </a:r>
            <a:r>
              <a:rPr lang="en-US" dirty="0"/>
              <a:t> biz Sec Consult says it </a:t>
            </a:r>
            <a:r>
              <a:rPr lang="en-US" dirty="0">
                <a:hlinkClick r:id="rId3"/>
              </a:rPr>
              <a:t>studied 4,000 embedded devices</a:t>
            </a:r>
            <a:r>
              <a:rPr lang="en-US" dirty="0"/>
              <a:t> from 70 hardware makers, and found that many products are sharing the same hardwired SSH login keys and server-side SSL certificates.</a:t>
            </a:r>
          </a:p>
        </p:txBody>
      </p:sp>
    </p:spTree>
    <p:extLst>
      <p:ext uri="{BB962C8B-B14F-4D97-AF65-F5344CB8AC3E}">
        <p14:creationId xmlns:p14="http://schemas.microsoft.com/office/powerpoint/2010/main" val="39292149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70</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Tree>
    <p:extLst>
      <p:ext uri="{BB962C8B-B14F-4D97-AF65-F5344CB8AC3E}">
        <p14:creationId xmlns:p14="http://schemas.microsoft.com/office/powerpoint/2010/main" val="244303062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How are the environmental controls in the data center monitored?</a:t>
            </a:r>
          </a:p>
          <a:p>
            <a:pPr lvl="1"/>
            <a:r>
              <a:rPr lang="en-US" dirty="0" smtClean="0"/>
              <a:t>Are the automatic water/fire/smoke detectors and fire suppression system linked to a central monitoring station?</a:t>
            </a:r>
          </a:p>
          <a:p>
            <a:pPr lvl="1"/>
            <a:r>
              <a:rPr lang="en-US" dirty="0" smtClean="0"/>
              <a:t>Is the humidity and temperature of the data center being recorded?  How often are these sensors looked at?</a:t>
            </a:r>
          </a:p>
          <a:p>
            <a:pPr lvl="1"/>
            <a:r>
              <a:rPr lang="en-US" dirty="0" smtClean="0"/>
              <a:t>Is the UPS system being monitored for activation?</a:t>
            </a:r>
          </a:p>
          <a:p>
            <a:r>
              <a:rPr lang="en-US" dirty="0" smtClean="0"/>
              <a:t> Determine how often the environmental controls are tested.</a:t>
            </a:r>
            <a:endParaRPr lang="en-US" dirty="0"/>
          </a:p>
        </p:txBody>
      </p:sp>
      <p:sp>
        <p:nvSpPr>
          <p:cNvPr id="129026" name="Title 1"/>
          <p:cNvSpPr>
            <a:spLocks noGrp="1"/>
          </p:cNvSpPr>
          <p:nvPr>
            <p:ph type="title"/>
          </p:nvPr>
        </p:nvSpPr>
        <p:spPr/>
        <p:txBody>
          <a:bodyPr/>
          <a:lstStyle/>
          <a:p>
            <a:r>
              <a:rPr lang="en-US" smtClean="0"/>
              <a:t>Monitoring Exposures and Controls</a:t>
            </a:r>
          </a:p>
        </p:txBody>
      </p:sp>
      <p:sp>
        <p:nvSpPr>
          <p:cNvPr id="129025" name="Slide Number Placeholder 5"/>
          <p:cNvSpPr>
            <a:spLocks noGrp="1"/>
          </p:cNvSpPr>
          <p:nvPr>
            <p:ph type="sldNum" sz="quarter" idx="10"/>
          </p:nvPr>
        </p:nvSpPr>
        <p:spPr/>
        <p:txBody>
          <a:bodyPr/>
          <a:lstStyle/>
          <a:p>
            <a:fld id="{8C0764E8-C430-47E1-A53C-BFB42264FAD1}" type="slidenum">
              <a:rPr lang="en-US" smtClean="0"/>
              <a:pPr/>
              <a:t>71</a:t>
            </a:fld>
            <a:endParaRPr lang="en-US" smtClean="0"/>
          </a:p>
        </p:txBody>
      </p:sp>
    </p:spTree>
    <p:extLst>
      <p:ext uri="{BB962C8B-B14F-4D97-AF65-F5344CB8AC3E}">
        <p14:creationId xmlns:p14="http://schemas.microsoft.com/office/powerpoint/2010/main" val="10429333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Content Placeholder 2"/>
          <p:cNvSpPr>
            <a:spLocks noGrp="1"/>
          </p:cNvSpPr>
          <p:nvPr>
            <p:ph idx="1"/>
          </p:nvPr>
        </p:nvSpPr>
        <p:spPr/>
        <p:txBody>
          <a:bodyPr/>
          <a:lstStyle/>
          <a:p>
            <a:pPr eaLnBrk="1" hangingPunct="1"/>
            <a:r>
              <a:rPr lang="en-US" smtClean="0"/>
              <a:t>Personnel health and safety</a:t>
            </a:r>
          </a:p>
          <a:p>
            <a:pPr eaLnBrk="1" hangingPunct="1"/>
            <a:r>
              <a:rPr lang="en-US" smtClean="0"/>
              <a:t>Determine if there are battery-powered emergency lights throughout the data center.</a:t>
            </a:r>
          </a:p>
          <a:p>
            <a:pPr eaLnBrk="1" hangingPunct="1"/>
            <a:r>
              <a:rPr lang="en-US" smtClean="0"/>
              <a:t>Are data center personnel trained in how to respond to an emergency (i.e. fire, electrical)?</a:t>
            </a:r>
          </a:p>
          <a:p>
            <a:pPr eaLnBrk="1" hangingPunct="1"/>
            <a:endParaRPr lang="en-US" smtClean="0"/>
          </a:p>
        </p:txBody>
      </p:sp>
      <p:sp>
        <p:nvSpPr>
          <p:cNvPr id="131074" name="Title 1"/>
          <p:cNvSpPr>
            <a:spLocks noGrp="1"/>
          </p:cNvSpPr>
          <p:nvPr>
            <p:ph type="title"/>
          </p:nvPr>
        </p:nvSpPr>
        <p:spPr/>
        <p:txBody>
          <a:bodyPr/>
          <a:lstStyle/>
          <a:p>
            <a:pPr eaLnBrk="1" hangingPunct="1"/>
            <a:r>
              <a:rPr smtClean="0"/>
              <a:t>Personnel Exposures and Controls</a:t>
            </a:r>
          </a:p>
        </p:txBody>
      </p:sp>
      <p:sp>
        <p:nvSpPr>
          <p:cNvPr id="131073" name="Slide Number Placeholder 5"/>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6BAB7893-EFFF-4FB7-924E-237D0330123C}" type="slidenum">
              <a:rPr lang="en-US" smtClean="0"/>
              <a:pPr fontAlgn="base">
                <a:spcBef>
                  <a:spcPct val="0"/>
                </a:spcBef>
                <a:spcAft>
                  <a:spcPct val="0"/>
                </a:spcAft>
              </a:pPr>
              <a:t>72</a:t>
            </a:fld>
            <a:endParaRPr lang="en-US" smtClean="0"/>
          </a:p>
        </p:txBody>
      </p:sp>
    </p:spTree>
    <p:extLst>
      <p:ext uri="{BB962C8B-B14F-4D97-AF65-F5344CB8AC3E}">
        <p14:creationId xmlns:p14="http://schemas.microsoft.com/office/powerpoint/2010/main" val="156492088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Title 1"/>
          <p:cNvSpPr>
            <a:spLocks noGrp="1"/>
          </p:cNvSpPr>
          <p:nvPr>
            <p:ph type="title"/>
          </p:nvPr>
        </p:nvSpPr>
        <p:spPr/>
        <p:txBody>
          <a:bodyPr/>
          <a:lstStyle/>
          <a:p>
            <a:r>
              <a:rPr lang="en-US" smtClean="0"/>
              <a:t>Physical Access Exposures and Controls</a:t>
            </a:r>
          </a:p>
        </p:txBody>
      </p:sp>
      <p:sp>
        <p:nvSpPr>
          <p:cNvPr id="2" name="Text Placeholder 1"/>
          <p:cNvSpPr>
            <a:spLocks noGrp="1"/>
          </p:cNvSpPr>
          <p:nvPr>
            <p:ph type="body" idx="1"/>
          </p:nvPr>
        </p:nvSpPr>
        <p:spPr/>
        <p:txBody>
          <a:bodyPr/>
          <a:lstStyle/>
          <a:p>
            <a:endParaRPr lang="en-US"/>
          </a:p>
        </p:txBody>
      </p:sp>
      <p:sp>
        <p:nvSpPr>
          <p:cNvPr id="133122" name="Slide Number Placeholder 5"/>
          <p:cNvSpPr>
            <a:spLocks noGrp="1"/>
          </p:cNvSpPr>
          <p:nvPr>
            <p:ph type="sldNum" sz="quarter" idx="4"/>
          </p:nvPr>
        </p:nvSpPr>
        <p:spPr bwMode="auto">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25A9980C-29F7-470A-B6F5-D6C7D32ADB39}" type="slidenum">
              <a:rPr lang="en-US" smtClean="0"/>
              <a:pPr fontAlgn="base">
                <a:spcBef>
                  <a:spcPct val="0"/>
                </a:spcBef>
                <a:spcAft>
                  <a:spcPct val="0"/>
                </a:spcAft>
              </a:pPr>
              <a:t>73</a:t>
            </a:fld>
            <a:endParaRPr lang="en-US" smtClean="0"/>
          </a:p>
        </p:txBody>
      </p:sp>
    </p:spTree>
    <p:extLst>
      <p:ext uri="{BB962C8B-B14F-4D97-AF65-F5344CB8AC3E}">
        <p14:creationId xmlns:p14="http://schemas.microsoft.com/office/powerpoint/2010/main" val="7667610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Content Placeholder 2"/>
          <p:cNvSpPr>
            <a:spLocks noGrp="1"/>
          </p:cNvSpPr>
          <p:nvPr>
            <p:ph idx="1"/>
          </p:nvPr>
        </p:nvSpPr>
        <p:spPr/>
        <p:txBody>
          <a:bodyPr/>
          <a:lstStyle/>
          <a:p>
            <a:pPr eaLnBrk="1" hangingPunct="1"/>
            <a:r>
              <a:rPr lang="en-US" smtClean="0"/>
              <a:t>Physical security measures are steps taken to manage physical access to an information resource. </a:t>
            </a:r>
          </a:p>
          <a:p>
            <a:pPr eaLnBrk="1" hangingPunct="1"/>
            <a:r>
              <a:rPr lang="en-US" smtClean="0"/>
              <a:t>Physical security is typically the first line of defense against theft, sabotage, and environmental disasters. </a:t>
            </a:r>
          </a:p>
          <a:p>
            <a:pPr eaLnBrk="1" hangingPunct="1"/>
            <a:endParaRPr lang="en-US" smtClean="0"/>
          </a:p>
        </p:txBody>
      </p:sp>
      <p:sp>
        <p:nvSpPr>
          <p:cNvPr id="135170" name="Title 1"/>
          <p:cNvSpPr>
            <a:spLocks noGrp="1"/>
          </p:cNvSpPr>
          <p:nvPr>
            <p:ph type="title"/>
          </p:nvPr>
        </p:nvSpPr>
        <p:spPr/>
        <p:txBody>
          <a:bodyPr/>
          <a:lstStyle/>
          <a:p>
            <a:pPr eaLnBrk="1" hangingPunct="1"/>
            <a:r>
              <a:rPr smtClean="0"/>
              <a:t>Physical Access Exposures</a:t>
            </a:r>
          </a:p>
        </p:txBody>
      </p:sp>
      <p:sp>
        <p:nvSpPr>
          <p:cNvPr id="135169" name="Slide Number Placeholder 5"/>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9328EC5E-7C23-4D58-8B80-4932477CAA84}" type="slidenum">
              <a:rPr lang="en-US" smtClean="0"/>
              <a:pPr fontAlgn="base">
                <a:spcBef>
                  <a:spcPct val="0"/>
                </a:spcBef>
                <a:spcAft>
                  <a:spcPct val="0"/>
                </a:spcAft>
              </a:pPr>
              <a:t>74</a:t>
            </a:fld>
            <a:endParaRPr lang="en-US" smtClean="0"/>
          </a:p>
        </p:txBody>
      </p:sp>
    </p:spTree>
    <p:extLst>
      <p:ext uri="{BB962C8B-B14F-4D97-AF65-F5344CB8AC3E}">
        <p14:creationId xmlns:p14="http://schemas.microsoft.com/office/powerpoint/2010/main" val="383171092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smtClean="0"/>
              <a:t>When implementing access policies, consider any point of entry to your resources and assets. </a:t>
            </a:r>
          </a:p>
          <a:p>
            <a:r>
              <a:rPr lang="en-US" dirty="0" smtClean="0"/>
              <a:t>Zoned entry to premises or equipment areas, e.g. with access cards</a:t>
            </a:r>
          </a:p>
          <a:p>
            <a:r>
              <a:rPr lang="en-US" dirty="0" smtClean="0"/>
              <a:t>Doors, Walls, Ceilings, Raised Floors, Man traps</a:t>
            </a:r>
          </a:p>
          <a:p>
            <a:r>
              <a:rPr lang="en-US" dirty="0" smtClean="0"/>
              <a:t>Bolted down equipment</a:t>
            </a:r>
          </a:p>
          <a:p>
            <a:r>
              <a:rPr lang="en-US" dirty="0" smtClean="0"/>
              <a:t>Physical authentication devices such as guards, locks, biometrics, PIN codes, cameras, etc.</a:t>
            </a:r>
          </a:p>
          <a:p>
            <a:r>
              <a:rPr lang="en-US" dirty="0" smtClean="0"/>
              <a:t>Locking, disabling, or disconnecting equipment</a:t>
            </a:r>
          </a:p>
          <a:p>
            <a:r>
              <a:rPr lang="en-US" dirty="0" smtClean="0"/>
              <a:t>Visitor registration and badge creation processes</a:t>
            </a:r>
          </a:p>
          <a:p>
            <a:r>
              <a:rPr lang="en-US" dirty="0" smtClean="0"/>
              <a:t>Entry and activity monitoring, e.g. CCTV and alarm system</a:t>
            </a:r>
          </a:p>
          <a:p>
            <a:endParaRPr lang="en-US" dirty="0"/>
          </a:p>
        </p:txBody>
      </p:sp>
      <p:sp>
        <p:nvSpPr>
          <p:cNvPr id="137218" name="Title 1"/>
          <p:cNvSpPr>
            <a:spLocks noGrp="1"/>
          </p:cNvSpPr>
          <p:nvPr>
            <p:ph type="title"/>
          </p:nvPr>
        </p:nvSpPr>
        <p:spPr/>
        <p:txBody>
          <a:bodyPr/>
          <a:lstStyle/>
          <a:p>
            <a:r>
              <a:rPr lang="en-US" smtClean="0"/>
              <a:t>Physical Access Controls</a:t>
            </a:r>
          </a:p>
        </p:txBody>
      </p:sp>
      <p:sp>
        <p:nvSpPr>
          <p:cNvPr id="137217" name="Slide Number Placeholder 5"/>
          <p:cNvSpPr>
            <a:spLocks noGrp="1"/>
          </p:cNvSpPr>
          <p:nvPr>
            <p:ph type="sldNum" sz="quarter" idx="10"/>
          </p:nvPr>
        </p:nvSpPr>
        <p:spPr/>
        <p:txBody>
          <a:bodyPr/>
          <a:lstStyle/>
          <a:p>
            <a:fld id="{235CB45A-05BB-4283-B475-25572393F98E}" type="slidenum">
              <a:rPr lang="en-US" smtClean="0"/>
              <a:pPr/>
              <a:t>75</a:t>
            </a:fld>
            <a:endParaRPr lang="en-US" smtClean="0"/>
          </a:p>
        </p:txBody>
      </p:sp>
    </p:spTree>
    <p:extLst>
      <p:ext uri="{BB962C8B-B14F-4D97-AF65-F5344CB8AC3E}">
        <p14:creationId xmlns:p14="http://schemas.microsoft.com/office/powerpoint/2010/main" val="35657201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76</a:t>
            </a:fld>
            <a:endParaRPr lang="en-US" dirty="0"/>
          </a:p>
        </p:txBody>
      </p:sp>
      <p:sp>
        <p:nvSpPr>
          <p:cNvPr id="3" name="Title 2"/>
          <p:cNvSpPr>
            <a:spLocks noGrp="1"/>
          </p:cNvSpPr>
          <p:nvPr>
            <p:ph type="title"/>
          </p:nvPr>
        </p:nvSpPr>
        <p:spPr/>
        <p:txBody>
          <a:bodyPr/>
          <a:lstStyle/>
          <a:p>
            <a:r>
              <a:rPr lang="en-US" dirty="0"/>
              <a:t>Additional Key Terms</a:t>
            </a:r>
          </a:p>
        </p:txBody>
      </p:sp>
      <p:sp>
        <p:nvSpPr>
          <p:cNvPr id="4" name="Content Placeholder 3"/>
          <p:cNvSpPr>
            <a:spLocks noGrp="1"/>
          </p:cNvSpPr>
          <p:nvPr>
            <p:ph idx="1"/>
          </p:nvPr>
        </p:nvSpPr>
        <p:spPr/>
        <p:txBody>
          <a:bodyPr>
            <a:noAutofit/>
          </a:bodyPr>
          <a:lstStyle/>
          <a:p>
            <a:endParaRPr lang="en-US" sz="2000" dirty="0"/>
          </a:p>
          <a:p>
            <a:endParaRPr lang="en-US" sz="2000" dirty="0"/>
          </a:p>
        </p:txBody>
      </p:sp>
    </p:spTree>
    <p:extLst>
      <p:ext uri="{BB962C8B-B14F-4D97-AF65-F5344CB8AC3E}">
        <p14:creationId xmlns:p14="http://schemas.microsoft.com/office/powerpoint/2010/main" val="355788029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Final Thoughts</a:t>
            </a:r>
            <a:endParaRPr lang="en-US" dirty="0"/>
          </a:p>
        </p:txBody>
      </p:sp>
      <p:sp>
        <p:nvSpPr>
          <p:cNvPr id="5" name="Subtitle 4"/>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77</a:t>
            </a:fld>
            <a:endParaRPr lang="en-US" dirty="0"/>
          </a:p>
        </p:txBody>
      </p:sp>
    </p:spTree>
    <p:extLst>
      <p:ext uri="{BB962C8B-B14F-4D97-AF65-F5344CB8AC3E}">
        <p14:creationId xmlns:p14="http://schemas.microsoft.com/office/powerpoint/2010/main" val="4563179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78</a:t>
            </a:fld>
            <a:endParaRPr lang="en-US" dirty="0"/>
          </a:p>
        </p:txBody>
      </p:sp>
      <p:sp>
        <p:nvSpPr>
          <p:cNvPr id="3" name="Title 2"/>
          <p:cNvSpPr>
            <a:spLocks noGrp="1"/>
          </p:cNvSpPr>
          <p:nvPr>
            <p:ph type="title"/>
          </p:nvPr>
        </p:nvSpPr>
        <p:spPr/>
        <p:txBody>
          <a:bodyPr/>
          <a:lstStyle/>
          <a:p>
            <a:r>
              <a:rPr lang="en-US" dirty="0" smtClean="0"/>
              <a:t>Final Thoughts</a:t>
            </a:r>
            <a:endParaRPr lang="en-US" dirty="0"/>
          </a:p>
        </p:txBody>
      </p:sp>
      <p:sp>
        <p:nvSpPr>
          <p:cNvPr id="4" name="Content Placeholder 3"/>
          <p:cNvSpPr>
            <a:spLocks noGrp="1"/>
          </p:cNvSpPr>
          <p:nvPr>
            <p:ph idx="1"/>
          </p:nvPr>
        </p:nvSpPr>
        <p:spPr/>
        <p:txBody>
          <a:bodyPr>
            <a:normAutofit/>
          </a:bodyPr>
          <a:lstStyle/>
          <a:p>
            <a:r>
              <a:rPr lang="en-US" sz="2000" dirty="0" smtClean="0"/>
              <a:t> </a:t>
            </a:r>
            <a:endParaRPr lang="en-US" sz="2000" dirty="0"/>
          </a:p>
        </p:txBody>
      </p:sp>
    </p:spTree>
    <p:extLst>
      <p:ext uri="{BB962C8B-B14F-4D97-AF65-F5344CB8AC3E}">
        <p14:creationId xmlns:p14="http://schemas.microsoft.com/office/powerpoint/2010/main" val="417560331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152400" y="3505200"/>
            <a:ext cx="8991600" cy="2971800"/>
          </a:xfrm>
        </p:spPr>
        <p:txBody>
          <a:bodyPr>
            <a:normAutofit/>
          </a:bodyPr>
          <a:lstStyle/>
          <a:p>
            <a:pPr marL="0" indent="0">
              <a:buNone/>
            </a:pPr>
            <a:r>
              <a:rPr lang="en-US" sz="2000" dirty="0" smtClean="0"/>
              <a:t>PCI-DSS Example</a:t>
            </a:r>
          </a:p>
          <a:p>
            <a:r>
              <a:rPr lang="en-US" sz="2000" dirty="0" smtClean="0"/>
              <a:t>Authority: PCI-DSS is the authority document created by the PCI-SSC.</a:t>
            </a:r>
          </a:p>
          <a:p>
            <a:r>
              <a:rPr lang="en-US" sz="2000" dirty="0"/>
              <a:t>Requirement: (10.6) Review logs for all system components at least daily</a:t>
            </a:r>
            <a:r>
              <a:rPr lang="en-US" sz="2000" dirty="0" smtClean="0"/>
              <a:t>.</a:t>
            </a:r>
          </a:p>
          <a:p>
            <a:r>
              <a:rPr lang="en-US" sz="2000" dirty="0" smtClean="0"/>
              <a:t>Policy: Monitoring Policy – States logs will be reviewed at least daily.</a:t>
            </a:r>
          </a:p>
          <a:p>
            <a:r>
              <a:rPr lang="en-US" sz="2000" dirty="0" smtClean="0"/>
              <a:t>Control: Tool XYZ provides real-time monitoring for all system components.</a:t>
            </a:r>
          </a:p>
          <a:p>
            <a:r>
              <a:rPr lang="en-US" sz="2000" dirty="0" smtClean="0"/>
              <a:t>Audit: Auditor verifies </a:t>
            </a:r>
            <a:r>
              <a:rPr lang="en-US" sz="2000" dirty="0"/>
              <a:t>Tool XYZ is </a:t>
            </a:r>
            <a:r>
              <a:rPr lang="en-US" sz="2000" dirty="0" smtClean="0"/>
              <a:t>appropriately monitoring and alerting to actionable events. Audit results and evidence are stored as part of the audit.</a:t>
            </a:r>
          </a:p>
          <a:p>
            <a:endParaRPr lang="en-US" sz="2000" dirty="0" smtClean="0"/>
          </a:p>
        </p:txBody>
      </p:sp>
      <p:sp>
        <p:nvSpPr>
          <p:cNvPr id="3" name="Title 2"/>
          <p:cNvSpPr>
            <a:spLocks noGrp="1"/>
          </p:cNvSpPr>
          <p:nvPr>
            <p:ph type="title"/>
          </p:nvPr>
        </p:nvSpPr>
        <p:spPr/>
        <p:txBody>
          <a:bodyPr/>
          <a:lstStyle/>
          <a:p>
            <a:r>
              <a:rPr lang="en-US" dirty="0" smtClean="0"/>
              <a:t>From Authorities to Audits</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79</a:t>
            </a:fld>
            <a:endParaRPr lang="en-US"/>
          </a:p>
        </p:txBody>
      </p:sp>
      <p:sp>
        <p:nvSpPr>
          <p:cNvPr id="28" name="Rectangle 27"/>
          <p:cNvSpPr/>
          <p:nvPr/>
        </p:nvSpPr>
        <p:spPr>
          <a:xfrm>
            <a:off x="152400" y="1593474"/>
            <a:ext cx="1941512" cy="1683125"/>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Examples</a:t>
            </a:r>
            <a:endParaRPr lang="en-US" sz="1200" b="1" dirty="0">
              <a:solidFill>
                <a:schemeClr val="tx1"/>
              </a:solidFill>
              <a:latin typeface="Arial" pitchFamily="34" charset="0"/>
              <a:cs typeface="Arial" pitchFamily="34" charset="0"/>
            </a:endParaRPr>
          </a:p>
        </p:txBody>
      </p:sp>
      <p:sp>
        <p:nvSpPr>
          <p:cNvPr id="29" name="Rectangle 28"/>
          <p:cNvSpPr/>
          <p:nvPr/>
        </p:nvSpPr>
        <p:spPr>
          <a:xfrm>
            <a:off x="152400" y="2888876"/>
            <a:ext cx="1941512"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Authorities</a:t>
            </a:r>
          </a:p>
        </p:txBody>
      </p:sp>
      <p:sp>
        <p:nvSpPr>
          <p:cNvPr id="39" name="Rectangle 38"/>
          <p:cNvSpPr/>
          <p:nvPr/>
        </p:nvSpPr>
        <p:spPr>
          <a:xfrm>
            <a:off x="5647763" y="1593474"/>
            <a:ext cx="1828801" cy="1669673"/>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a:solidFill>
                  <a:schemeClr val="tx1"/>
                </a:solidFill>
                <a:latin typeface="Arial" pitchFamily="34" charset="0"/>
                <a:cs typeface="Arial" pitchFamily="34" charset="0"/>
              </a:rPr>
              <a:t>Implementation of the </a:t>
            </a:r>
            <a:r>
              <a:rPr lang="en-US" sz="1200" b="1" dirty="0" smtClean="0">
                <a:solidFill>
                  <a:schemeClr val="tx1"/>
                </a:solidFill>
                <a:latin typeface="Arial" pitchFamily="34" charset="0"/>
                <a:cs typeface="Arial" pitchFamily="34" charset="0"/>
              </a:rPr>
              <a:t>technical</a:t>
            </a:r>
            <a:r>
              <a:rPr lang="en-US" sz="1200" b="1" dirty="0">
                <a:solidFill>
                  <a:schemeClr val="tx1"/>
                </a:solidFill>
                <a:latin typeface="Arial" pitchFamily="34" charset="0"/>
                <a:cs typeface="Arial" pitchFamily="34" charset="0"/>
              </a:rPr>
              <a:t>, physical, and administrative </a:t>
            </a:r>
            <a:r>
              <a:rPr lang="en-US" sz="1200" b="1" dirty="0" smtClean="0">
                <a:solidFill>
                  <a:schemeClr val="tx1"/>
                </a:solidFill>
                <a:latin typeface="Arial" pitchFamily="34" charset="0"/>
                <a:cs typeface="Arial" pitchFamily="34" charset="0"/>
              </a:rPr>
              <a:t>requirements found in the policy statements </a:t>
            </a:r>
            <a:endParaRPr lang="en-US" sz="1200" b="1" dirty="0">
              <a:solidFill>
                <a:schemeClr val="tx1"/>
              </a:solidFill>
              <a:latin typeface="Arial" pitchFamily="34" charset="0"/>
              <a:cs typeface="Arial" pitchFamily="34" charset="0"/>
            </a:endParaRPr>
          </a:p>
        </p:txBody>
      </p:sp>
      <p:sp>
        <p:nvSpPr>
          <p:cNvPr id="40" name="Rectangle 39"/>
          <p:cNvSpPr/>
          <p:nvPr/>
        </p:nvSpPr>
        <p:spPr>
          <a:xfrm>
            <a:off x="5638798" y="2882149"/>
            <a:ext cx="1828801"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Controls</a:t>
            </a:r>
          </a:p>
        </p:txBody>
      </p:sp>
      <p:sp>
        <p:nvSpPr>
          <p:cNvPr id="41" name="Rectangle 40"/>
          <p:cNvSpPr/>
          <p:nvPr/>
        </p:nvSpPr>
        <p:spPr>
          <a:xfrm>
            <a:off x="2249488" y="1593474"/>
            <a:ext cx="1712912" cy="1676399"/>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Technical, physical, and administrative requirements that must be in place to ensure compliance with the authorities </a:t>
            </a:r>
            <a:endParaRPr lang="en-US" sz="1200" b="1" dirty="0">
              <a:solidFill>
                <a:schemeClr val="tx1"/>
              </a:solidFill>
              <a:latin typeface="Arial" pitchFamily="34" charset="0"/>
              <a:cs typeface="Arial" pitchFamily="34" charset="0"/>
            </a:endParaRPr>
          </a:p>
        </p:txBody>
      </p:sp>
      <p:sp>
        <p:nvSpPr>
          <p:cNvPr id="42" name="Rectangle 41"/>
          <p:cNvSpPr/>
          <p:nvPr/>
        </p:nvSpPr>
        <p:spPr>
          <a:xfrm>
            <a:off x="2249488" y="2888875"/>
            <a:ext cx="1712912"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Requirements</a:t>
            </a:r>
          </a:p>
        </p:txBody>
      </p:sp>
      <p:sp>
        <p:nvSpPr>
          <p:cNvPr id="43" name="Rectangle 42"/>
          <p:cNvSpPr/>
          <p:nvPr/>
        </p:nvSpPr>
        <p:spPr>
          <a:xfrm>
            <a:off x="7628965" y="1600200"/>
            <a:ext cx="1374135" cy="1669673"/>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Verification of appropriately implemented controls to comply with requirements</a:t>
            </a:r>
            <a:endParaRPr lang="en-US" sz="1200" b="1" dirty="0">
              <a:solidFill>
                <a:schemeClr val="tx1"/>
              </a:solidFill>
              <a:latin typeface="Arial" pitchFamily="34" charset="0"/>
              <a:cs typeface="Arial" pitchFamily="34" charset="0"/>
            </a:endParaRPr>
          </a:p>
        </p:txBody>
      </p:sp>
      <p:sp>
        <p:nvSpPr>
          <p:cNvPr id="44" name="Rectangle 43"/>
          <p:cNvSpPr/>
          <p:nvPr/>
        </p:nvSpPr>
        <p:spPr>
          <a:xfrm>
            <a:off x="7620000" y="2888875"/>
            <a:ext cx="1374135"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Audits</a:t>
            </a:r>
          </a:p>
        </p:txBody>
      </p:sp>
      <p:sp>
        <p:nvSpPr>
          <p:cNvPr id="47" name="Rectangle 46"/>
          <p:cNvSpPr/>
          <p:nvPr/>
        </p:nvSpPr>
        <p:spPr>
          <a:xfrm>
            <a:off x="4114800" y="1593474"/>
            <a:ext cx="1371600" cy="1669673"/>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Statements of how a company will implement and enforce requirements</a:t>
            </a:r>
            <a:endParaRPr lang="en-US" sz="1200" b="1" dirty="0">
              <a:solidFill>
                <a:schemeClr val="tx1"/>
              </a:solidFill>
              <a:latin typeface="Arial" pitchFamily="34" charset="0"/>
              <a:cs typeface="Arial" pitchFamily="34" charset="0"/>
            </a:endParaRPr>
          </a:p>
        </p:txBody>
      </p:sp>
      <p:sp>
        <p:nvSpPr>
          <p:cNvPr id="48" name="Rectangle 47"/>
          <p:cNvSpPr/>
          <p:nvPr/>
        </p:nvSpPr>
        <p:spPr>
          <a:xfrm>
            <a:off x="4114800" y="2882149"/>
            <a:ext cx="1371600"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Policies</a:t>
            </a:r>
          </a:p>
        </p:txBody>
      </p:sp>
      <p:pic>
        <p:nvPicPr>
          <p:cNvPr id="20"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2435"/>
          <a:stretch/>
        </p:blipFill>
        <p:spPr bwMode="auto">
          <a:xfrm>
            <a:off x="316892" y="1974474"/>
            <a:ext cx="518744" cy="631824"/>
          </a:xfrm>
          <a:prstGeom prst="rect">
            <a:avLst/>
          </a:prstGeom>
          <a:noFill/>
          <a:ln>
            <a:noFill/>
          </a:ln>
          <a:effectLst>
            <a:outerShdw blurRad="44450" dist="27940" dir="5400000" algn="ctr">
              <a:srgbClr val="000000">
                <a:alpha val="32000"/>
              </a:srgbClr>
            </a:outerShdw>
          </a:effectLst>
          <a:scene3d>
            <a:camera prst="isometricRightUp"/>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64492" y="2467357"/>
            <a:ext cx="860908" cy="307777"/>
          </a:xfrm>
          <a:prstGeom prst="rect">
            <a:avLst/>
          </a:prstGeom>
          <a:noFill/>
          <a:scene3d>
            <a:camera prst="isometricRightUp"/>
            <a:lightRig rig="threePt" dir="t"/>
          </a:scene3d>
        </p:spPr>
        <p:txBody>
          <a:bodyPr wrap="square" rtlCol="0">
            <a:spAutoFit/>
          </a:bodyPr>
          <a:lstStyle/>
          <a:p>
            <a:pPr algn="ctr"/>
            <a:r>
              <a:rPr lang="en-US" sz="1400" dirty="0" smtClean="0">
                <a:latin typeface="Arial Black" pitchFamily="34" charset="0"/>
              </a:rPr>
              <a:t>PCI</a:t>
            </a:r>
            <a:endParaRPr lang="en-US" sz="1400" dirty="0">
              <a:latin typeface="Arial Black" pitchFamily="34" charset="0"/>
            </a:endParaRPr>
          </a:p>
        </p:txBody>
      </p:sp>
      <p:pic>
        <p:nvPicPr>
          <p:cNvPr id="25"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2435"/>
          <a:stretch/>
        </p:blipFill>
        <p:spPr bwMode="auto">
          <a:xfrm>
            <a:off x="837840" y="1974474"/>
            <a:ext cx="518744" cy="631824"/>
          </a:xfrm>
          <a:prstGeom prst="rect">
            <a:avLst/>
          </a:prstGeom>
          <a:noFill/>
          <a:ln>
            <a:noFill/>
          </a:ln>
          <a:effectLst>
            <a:outerShdw blurRad="44450" dist="27940" dir="5400000" algn="ctr">
              <a:srgbClr val="000000">
                <a:alpha val="32000"/>
              </a:srgbClr>
            </a:outerShdw>
          </a:effectLst>
          <a:scene3d>
            <a:camera prst="isometricRightUp"/>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Box 25"/>
          <p:cNvSpPr txBox="1"/>
          <p:nvPr/>
        </p:nvSpPr>
        <p:spPr>
          <a:xfrm>
            <a:off x="707052" y="2467357"/>
            <a:ext cx="860908" cy="307777"/>
          </a:xfrm>
          <a:prstGeom prst="rect">
            <a:avLst/>
          </a:prstGeom>
          <a:noFill/>
          <a:scene3d>
            <a:camera prst="isometricRightUp"/>
            <a:lightRig rig="threePt" dir="t"/>
          </a:scene3d>
        </p:spPr>
        <p:txBody>
          <a:bodyPr wrap="square" rtlCol="0">
            <a:spAutoFit/>
          </a:bodyPr>
          <a:lstStyle/>
          <a:p>
            <a:pPr algn="ctr"/>
            <a:r>
              <a:rPr lang="en-US" sz="1400" dirty="0" smtClean="0">
                <a:latin typeface="Arial Black" pitchFamily="34" charset="0"/>
              </a:rPr>
              <a:t>HIPAA</a:t>
            </a:r>
            <a:endParaRPr lang="en-US" sz="1400" dirty="0">
              <a:latin typeface="Arial Black" pitchFamily="34" charset="0"/>
            </a:endParaRPr>
          </a:p>
        </p:txBody>
      </p:sp>
      <p:pic>
        <p:nvPicPr>
          <p:cNvPr id="27"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2435"/>
          <a:stretch/>
        </p:blipFill>
        <p:spPr bwMode="auto">
          <a:xfrm>
            <a:off x="1415571" y="1974474"/>
            <a:ext cx="518744" cy="631824"/>
          </a:xfrm>
          <a:prstGeom prst="rect">
            <a:avLst/>
          </a:prstGeom>
          <a:noFill/>
          <a:ln>
            <a:noFill/>
          </a:ln>
          <a:effectLst>
            <a:outerShdw blurRad="44450" dist="27940" dir="5400000" algn="ctr">
              <a:srgbClr val="000000">
                <a:alpha val="32000"/>
              </a:srgbClr>
            </a:outerShdw>
          </a:effectLst>
          <a:scene3d>
            <a:camera prst="isometricRightUp"/>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p:cNvSpPr txBox="1"/>
          <p:nvPr/>
        </p:nvSpPr>
        <p:spPr>
          <a:xfrm>
            <a:off x="1284782" y="2467357"/>
            <a:ext cx="860910" cy="307777"/>
          </a:xfrm>
          <a:prstGeom prst="rect">
            <a:avLst/>
          </a:prstGeom>
          <a:noFill/>
          <a:scene3d>
            <a:camera prst="isometricRightUp"/>
            <a:lightRig rig="threePt" dir="t"/>
          </a:scene3d>
        </p:spPr>
        <p:txBody>
          <a:bodyPr wrap="square" rtlCol="0">
            <a:spAutoFit/>
          </a:bodyPr>
          <a:lstStyle/>
          <a:p>
            <a:pPr algn="ctr"/>
            <a:r>
              <a:rPr lang="en-US" sz="1400" dirty="0" smtClean="0">
                <a:latin typeface="Arial Black" pitchFamily="34" charset="0"/>
              </a:rPr>
              <a:t>NERC</a:t>
            </a:r>
            <a:endParaRPr lang="en-US" sz="1400" dirty="0">
              <a:latin typeface="Arial Black" pitchFamily="34" charset="0"/>
            </a:endParaRPr>
          </a:p>
        </p:txBody>
      </p:sp>
    </p:spTree>
    <p:extLst>
      <p:ext uri="{BB962C8B-B14F-4D97-AF65-F5344CB8AC3E}">
        <p14:creationId xmlns:p14="http://schemas.microsoft.com/office/powerpoint/2010/main" val="25279364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60536"/>
            <a:ext cx="6279424" cy="4892464"/>
          </a:xfrm>
          <a:prstGeom prst="rect">
            <a:avLst/>
          </a:prstGeom>
        </p:spPr>
      </p:pic>
      <p:sp>
        <p:nvSpPr>
          <p:cNvPr id="7" name="Rectangle 6"/>
          <p:cNvSpPr/>
          <p:nvPr/>
        </p:nvSpPr>
        <p:spPr>
          <a:xfrm>
            <a:off x="76200" y="3352800"/>
            <a:ext cx="8991600" cy="3416320"/>
          </a:xfrm>
          <a:prstGeom prst="rect">
            <a:avLst/>
          </a:prstGeom>
          <a:solidFill>
            <a:schemeClr val="bg1"/>
          </a:solidFill>
        </p:spPr>
        <p:txBody>
          <a:bodyPr wrap="square">
            <a:spAutoFit/>
          </a:bodyPr>
          <a:lstStyle/>
          <a:p>
            <a:r>
              <a:rPr lang="en-US" dirty="0"/>
              <a:t>Names, home and email addresses, security questions and answers, and more information on millions of families worldwide have been swiped from a top toymaker's database.</a:t>
            </a:r>
          </a:p>
          <a:p>
            <a:r>
              <a:rPr lang="en-US" dirty="0"/>
              <a:t>And the birthdays, names, and genders of nearly a quarter of a million kiddies have been accessed, too.</a:t>
            </a:r>
          </a:p>
          <a:p>
            <a:r>
              <a:rPr lang="en-US" dirty="0"/>
              <a:t>Chinese electronics giant </a:t>
            </a:r>
            <a:r>
              <a:rPr lang="en-US" dirty="0" err="1"/>
              <a:t>VTech</a:t>
            </a:r>
            <a:r>
              <a:rPr lang="en-US" dirty="0"/>
              <a:t> today </a:t>
            </a:r>
            <a:r>
              <a:rPr lang="en-US" dirty="0">
                <a:hlinkClick r:id="rId3"/>
              </a:rPr>
              <a:t>admitted</a:t>
            </a:r>
            <a:r>
              <a:rPr lang="en-US" dirty="0"/>
              <a:t> its systems were compromised on November 14. Miscreants were able to extract customer records from its </a:t>
            </a:r>
            <a:r>
              <a:rPr lang="en-US" dirty="0">
                <a:hlinkClick r:id="rId4"/>
              </a:rPr>
              <a:t>Learning Lodge app store</a:t>
            </a:r>
            <a:r>
              <a:rPr lang="en-US" dirty="0"/>
              <a:t>, which provides downloads of games, books, music and other stuff for </a:t>
            </a:r>
            <a:r>
              <a:rPr lang="en-US" dirty="0" err="1"/>
              <a:t>VTech</a:t>
            </a:r>
            <a:r>
              <a:rPr lang="en-US" dirty="0"/>
              <a:t> toys. The Hong Kong-based biz specializes in making computer-like gizmos for preschool kids to play with, settling them in for a lifetime of </a:t>
            </a:r>
            <a:r>
              <a:rPr lang="en-US" dirty="0" err="1"/>
              <a:t>fondleslab</a:t>
            </a:r>
            <a:r>
              <a:rPr lang="en-US" dirty="0"/>
              <a:t> smearing and internet addiction.</a:t>
            </a:r>
          </a:p>
          <a:p>
            <a:r>
              <a:rPr lang="en-US" dirty="0"/>
              <a:t>Computer security bloke Troy Hunt says </a:t>
            </a:r>
            <a:r>
              <a:rPr lang="en-US" dirty="0">
                <a:hlinkClick r:id="rId5"/>
              </a:rPr>
              <a:t>he has seen a copy</a:t>
            </a:r>
            <a:r>
              <a:rPr lang="en-US" dirty="0"/>
              <a:t> of the swiped information, and reckons he found "4.8 million unique customer email addresses," suggesting that many accounts have been raided by hackers.</a:t>
            </a:r>
          </a:p>
        </p:txBody>
      </p:sp>
    </p:spTree>
    <p:extLst>
      <p:ext uri="{BB962C8B-B14F-4D97-AF65-F5344CB8AC3E}">
        <p14:creationId xmlns:p14="http://schemas.microsoft.com/office/powerpoint/2010/main" val="290063648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4C715B3-ECB2-4338-B7FB-51EEFF78249D}" type="slidenum">
              <a:rPr lang="en-US" smtClean="0"/>
              <a:pPr>
                <a:defRPr/>
              </a:pPr>
              <a:t>80</a:t>
            </a:fld>
            <a:endParaRPr lang="en-US" dirty="0"/>
          </a:p>
        </p:txBody>
      </p:sp>
      <p:sp>
        <p:nvSpPr>
          <p:cNvPr id="47" name="Title 46"/>
          <p:cNvSpPr>
            <a:spLocks noGrp="1"/>
          </p:cNvSpPr>
          <p:nvPr>
            <p:ph type="title"/>
          </p:nvPr>
        </p:nvSpPr>
        <p:spPr/>
        <p:txBody>
          <a:bodyPr/>
          <a:lstStyle/>
          <a:p>
            <a:r>
              <a:rPr lang="en-US" dirty="0" smtClean="0">
                <a:ea typeface="ＭＳ Ｐゴシック" pitchFamily="34" charset="-128"/>
              </a:rPr>
              <a:t>Effectively Managed IT Controls</a:t>
            </a:r>
            <a:endParaRPr lang="en-US" dirty="0">
              <a:ea typeface="ＭＳ Ｐゴシック" pitchFamily="34" charset="-128"/>
            </a:endParaRPr>
          </a:p>
        </p:txBody>
      </p:sp>
      <p:sp>
        <p:nvSpPr>
          <p:cNvPr id="3" name="Pentagon 2"/>
          <p:cNvSpPr/>
          <p:nvPr/>
        </p:nvSpPr>
        <p:spPr>
          <a:xfrm>
            <a:off x="2694480" y="3311448"/>
            <a:ext cx="6384471" cy="3067050"/>
          </a:xfrm>
          <a:prstGeom prst="homePlate">
            <a:avLst>
              <a:gd name="adj" fmla="val 28624"/>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 name="Chevron 3"/>
          <p:cNvSpPr/>
          <p:nvPr/>
        </p:nvSpPr>
        <p:spPr>
          <a:xfrm>
            <a:off x="7576723" y="3499227"/>
            <a:ext cx="1251857" cy="2691493"/>
          </a:xfrm>
          <a:prstGeom prst="chevron">
            <a:avLst>
              <a:gd name="adj" fmla="val 60966"/>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endParaRPr>
          </a:p>
        </p:txBody>
      </p:sp>
      <p:sp>
        <p:nvSpPr>
          <p:cNvPr id="20" name="Chevron 19"/>
          <p:cNvSpPr/>
          <p:nvPr/>
        </p:nvSpPr>
        <p:spPr>
          <a:xfrm>
            <a:off x="6637830"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Service</a:t>
            </a:r>
            <a:endParaRPr lang="en-US" dirty="0">
              <a:solidFill>
                <a:schemeClr val="bg1"/>
              </a:solidFill>
            </a:endParaRPr>
          </a:p>
        </p:txBody>
      </p:sp>
      <p:sp>
        <p:nvSpPr>
          <p:cNvPr id="33" name="Chevron 32"/>
          <p:cNvSpPr/>
          <p:nvPr/>
        </p:nvSpPr>
        <p:spPr>
          <a:xfrm>
            <a:off x="571458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Marketing </a:t>
            </a:r>
          </a:p>
          <a:p>
            <a:pPr algn="ctr"/>
            <a:r>
              <a:rPr lang="en-US" dirty="0" smtClean="0">
                <a:solidFill>
                  <a:schemeClr val="bg1"/>
                </a:solidFill>
              </a:rPr>
              <a:t>and Sales</a:t>
            </a:r>
            <a:endParaRPr lang="en-US" dirty="0">
              <a:solidFill>
                <a:schemeClr val="bg1"/>
              </a:solidFill>
            </a:endParaRPr>
          </a:p>
        </p:txBody>
      </p:sp>
      <p:sp>
        <p:nvSpPr>
          <p:cNvPr id="34" name="Chevron 33"/>
          <p:cNvSpPr/>
          <p:nvPr/>
        </p:nvSpPr>
        <p:spPr>
          <a:xfrm>
            <a:off x="479134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Outbound Logistics</a:t>
            </a:r>
            <a:endParaRPr lang="en-US" dirty="0">
              <a:solidFill>
                <a:schemeClr val="bg1"/>
              </a:solidFill>
            </a:endParaRPr>
          </a:p>
        </p:txBody>
      </p:sp>
      <p:sp>
        <p:nvSpPr>
          <p:cNvPr id="35" name="Chevron 34"/>
          <p:cNvSpPr/>
          <p:nvPr/>
        </p:nvSpPr>
        <p:spPr>
          <a:xfrm>
            <a:off x="386809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Operations</a:t>
            </a:r>
            <a:endParaRPr lang="en-US" dirty="0">
              <a:solidFill>
                <a:schemeClr val="bg1"/>
              </a:solidFill>
            </a:endParaRPr>
          </a:p>
        </p:txBody>
      </p:sp>
      <p:sp>
        <p:nvSpPr>
          <p:cNvPr id="36" name="Chevron 35"/>
          <p:cNvSpPr/>
          <p:nvPr/>
        </p:nvSpPr>
        <p:spPr>
          <a:xfrm>
            <a:off x="294485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Inbound Logistics</a:t>
            </a:r>
            <a:endParaRPr lang="en-US" dirty="0">
              <a:solidFill>
                <a:schemeClr val="bg1"/>
              </a:solidFill>
            </a:endParaRPr>
          </a:p>
        </p:txBody>
      </p:sp>
      <p:sp>
        <p:nvSpPr>
          <p:cNvPr id="37" name="Rectangle 36"/>
          <p:cNvSpPr/>
          <p:nvPr/>
        </p:nvSpPr>
        <p:spPr>
          <a:xfrm>
            <a:off x="2944851" y="5001455"/>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Firm Infrastructure</a:t>
            </a:r>
            <a:endParaRPr lang="en-US" dirty="0"/>
          </a:p>
        </p:txBody>
      </p:sp>
      <p:sp>
        <p:nvSpPr>
          <p:cNvPr id="38" name="Rectangle 37"/>
          <p:cNvSpPr/>
          <p:nvPr/>
        </p:nvSpPr>
        <p:spPr>
          <a:xfrm>
            <a:off x="2944851" y="5314419"/>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HR Management </a:t>
            </a:r>
            <a:endParaRPr lang="en-US" dirty="0"/>
          </a:p>
        </p:txBody>
      </p:sp>
      <p:sp>
        <p:nvSpPr>
          <p:cNvPr id="39" name="Rectangle 38"/>
          <p:cNvSpPr/>
          <p:nvPr/>
        </p:nvSpPr>
        <p:spPr>
          <a:xfrm>
            <a:off x="2944851" y="5627384"/>
            <a:ext cx="4506685"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Procurement</a:t>
            </a:r>
            <a:endParaRPr lang="en-US" dirty="0"/>
          </a:p>
        </p:txBody>
      </p:sp>
      <p:sp>
        <p:nvSpPr>
          <p:cNvPr id="40" name="Rectangle 39"/>
          <p:cNvSpPr/>
          <p:nvPr/>
        </p:nvSpPr>
        <p:spPr>
          <a:xfrm>
            <a:off x="2944851" y="5940348"/>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Technology Development</a:t>
            </a:r>
            <a:endParaRPr lang="en-US" dirty="0"/>
          </a:p>
        </p:txBody>
      </p:sp>
      <p:sp>
        <p:nvSpPr>
          <p:cNvPr id="42" name="TextBox 41"/>
          <p:cNvSpPr txBox="1"/>
          <p:nvPr/>
        </p:nvSpPr>
        <p:spPr>
          <a:xfrm rot="17902891">
            <a:off x="7517525" y="5342465"/>
            <a:ext cx="1388696" cy="312964"/>
          </a:xfrm>
          <a:prstGeom prst="rect">
            <a:avLst/>
          </a:prstGeom>
          <a:noFill/>
          <a:effectLst>
            <a:glow rad="228600">
              <a:schemeClr val="accent2">
                <a:satMod val="175000"/>
                <a:alpha val="40000"/>
              </a:schemeClr>
            </a:glow>
          </a:effectLst>
        </p:spPr>
        <p:txBody>
          <a:bodyPr wrap="square" rtlCol="0">
            <a:spAutoFit/>
          </a:bodyPr>
          <a:lstStyle/>
          <a:p>
            <a:pPr algn="ctr"/>
            <a:r>
              <a:rPr lang="en-US" dirty="0" smtClean="0">
                <a:solidFill>
                  <a:schemeClr val="bg1"/>
                </a:solidFill>
              </a:rPr>
              <a:t>Margin</a:t>
            </a:r>
            <a:endParaRPr lang="en-US" dirty="0">
              <a:solidFill>
                <a:schemeClr val="bg1"/>
              </a:solidFill>
            </a:endParaRPr>
          </a:p>
        </p:txBody>
      </p:sp>
      <p:sp>
        <p:nvSpPr>
          <p:cNvPr id="45" name="Round Same Side Corner Rectangle 44"/>
          <p:cNvSpPr/>
          <p:nvPr/>
        </p:nvSpPr>
        <p:spPr>
          <a:xfrm>
            <a:off x="2944851" y="2873298"/>
            <a:ext cx="169000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a:t>
            </a:r>
            <a:endParaRPr lang="en-US" dirty="0"/>
          </a:p>
        </p:txBody>
      </p:sp>
      <p:sp>
        <p:nvSpPr>
          <p:cNvPr id="46" name="Round Same Side Corner Rectangle 45"/>
          <p:cNvSpPr/>
          <p:nvPr/>
        </p:nvSpPr>
        <p:spPr>
          <a:xfrm>
            <a:off x="4791341" y="2873298"/>
            <a:ext cx="266019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Market Relationships</a:t>
            </a:r>
            <a:endParaRPr lang="en-US" dirty="0"/>
          </a:p>
        </p:txBody>
      </p:sp>
      <p:sp>
        <p:nvSpPr>
          <p:cNvPr id="50" name="Rectangle 49"/>
          <p:cNvSpPr/>
          <p:nvPr/>
        </p:nvSpPr>
        <p:spPr>
          <a:xfrm>
            <a:off x="103680" y="3331510"/>
            <a:ext cx="2514600" cy="3046988"/>
          </a:xfrm>
          <a:prstGeom prst="rect">
            <a:avLst/>
          </a:prstGeom>
          <a:solidFill>
            <a:schemeClr val="bg1">
              <a:lumMod val="95000"/>
            </a:schemeClr>
          </a:solidFill>
          <a:ln>
            <a:solidFill>
              <a:schemeClr val="bg1">
                <a:lumMod val="75000"/>
              </a:schemeClr>
            </a:solidFill>
          </a:ln>
        </p:spPr>
        <p:txBody>
          <a:bodyPr wrap="square">
            <a:spAutoFit/>
          </a:bodyPr>
          <a:lstStyle/>
          <a:p>
            <a:r>
              <a:rPr lang="en-US" sz="1600" b="1" dirty="0" smtClean="0"/>
              <a:t>IT Controls:</a:t>
            </a:r>
          </a:p>
          <a:p>
            <a:endParaRPr lang="en-US" sz="1600" dirty="0"/>
          </a:p>
          <a:p>
            <a:r>
              <a:rPr lang="en-US" sz="1600" dirty="0" smtClean="0"/>
              <a:t>Detective, protective and reactive measures in place to protect the confidentiality, integrity, and availability of business information </a:t>
            </a:r>
            <a:r>
              <a:rPr lang="en-US" sz="1600" u="sng" dirty="0" smtClean="0"/>
              <a:t>and</a:t>
            </a:r>
            <a:r>
              <a:rPr lang="en-US" sz="1600" dirty="0" smtClean="0"/>
              <a:t> ensure appropriate management of the IT function to meet business objectives. </a:t>
            </a:r>
            <a:endParaRPr lang="en-US" sz="1600" dirty="0"/>
          </a:p>
        </p:txBody>
      </p:sp>
      <p:sp>
        <p:nvSpPr>
          <p:cNvPr id="56" name="Title 46"/>
          <p:cNvSpPr txBox="1">
            <a:spLocks/>
          </p:cNvSpPr>
          <p:nvPr/>
        </p:nvSpPr>
        <p:spPr bwMode="auto">
          <a:xfrm>
            <a:off x="76200" y="1371600"/>
            <a:ext cx="9067800" cy="1447800"/>
          </a:xfrm>
          <a:prstGeom prst="rect">
            <a:avLst/>
          </a:prstGeom>
          <a:gradFill flip="none" rotWithShape="1">
            <a:gsLst>
              <a:gs pos="0">
                <a:schemeClr val="bg1">
                  <a:alpha val="0"/>
                </a:schemeClr>
              </a:gs>
              <a:gs pos="45000">
                <a:schemeClr val="bg1">
                  <a:alpha val="83000"/>
                </a:schemeClr>
              </a:gs>
              <a:gs pos="100000">
                <a:schemeClr val="bg1"/>
              </a:gs>
            </a:gsLst>
            <a:lin ang="0" scaled="1"/>
            <a:tileRect/>
          </a:gradFill>
          <a:ln w="9525">
            <a:noFill/>
            <a:miter lim="800000"/>
            <a:headEnd/>
            <a:tailEnd/>
          </a:ln>
        </p:spPr>
        <p:txBody>
          <a:bodyPr vert="horz" wrap="square" lIns="182880" tIns="45720" rIns="91440" bIns="45720" numCol="1" anchor="ctr" anchorCtr="0" compatLnSpc="1">
            <a:prstTxWarp prst="textNoShape">
              <a:avLst/>
            </a:prstTxWarp>
          </a:bodyPr>
          <a:lstStyle>
            <a:lvl1pPr algn="l" rtl="0" eaLnBrk="0" fontAlgn="base" hangingPunct="0">
              <a:spcBef>
                <a:spcPct val="0"/>
              </a:spcBef>
              <a:spcAft>
                <a:spcPct val="0"/>
              </a:spcAft>
              <a:defRPr lang="en-US" sz="3600" b="1" kern="1200" baseline="0" dirty="0">
                <a:solidFill>
                  <a:schemeClr val="tx2">
                    <a:lumMod val="75000"/>
                  </a:schemeClr>
                </a:solidFill>
                <a:latin typeface="Arial" pitchFamily="34" charset="0"/>
                <a:ea typeface="+mj-ea"/>
                <a:cs typeface="Arial" pitchFamily="34" charset="0"/>
              </a:defRPr>
            </a:lvl1pPr>
            <a:lvl2pPr algn="l" rtl="0" eaLnBrk="0" fontAlgn="base" hangingPunct="0">
              <a:spcBef>
                <a:spcPct val="0"/>
              </a:spcBef>
              <a:spcAft>
                <a:spcPct val="0"/>
              </a:spcAft>
              <a:defRPr sz="4400" b="1">
                <a:solidFill>
                  <a:schemeClr val="tx1"/>
                </a:solidFill>
                <a:latin typeface="Calibri" pitchFamily="34" charset="0"/>
              </a:defRPr>
            </a:lvl2pPr>
            <a:lvl3pPr algn="l" rtl="0" eaLnBrk="0" fontAlgn="base" hangingPunct="0">
              <a:spcBef>
                <a:spcPct val="0"/>
              </a:spcBef>
              <a:spcAft>
                <a:spcPct val="0"/>
              </a:spcAft>
              <a:defRPr sz="4400" b="1">
                <a:solidFill>
                  <a:schemeClr val="tx1"/>
                </a:solidFill>
                <a:latin typeface="Calibri" pitchFamily="34" charset="0"/>
              </a:defRPr>
            </a:lvl3pPr>
            <a:lvl4pPr algn="l" rtl="0" eaLnBrk="0" fontAlgn="base" hangingPunct="0">
              <a:spcBef>
                <a:spcPct val="0"/>
              </a:spcBef>
              <a:spcAft>
                <a:spcPct val="0"/>
              </a:spcAft>
              <a:defRPr sz="4400" b="1">
                <a:solidFill>
                  <a:schemeClr val="tx1"/>
                </a:solidFill>
                <a:latin typeface="Calibri" pitchFamily="34" charset="0"/>
              </a:defRPr>
            </a:lvl4pPr>
            <a:lvl5pPr algn="l" rtl="0" eaLnBrk="0" fontAlgn="base" hangingPunct="0">
              <a:spcBef>
                <a:spcPct val="0"/>
              </a:spcBef>
              <a:spcAft>
                <a:spcPct val="0"/>
              </a:spcAft>
              <a:defRPr sz="4400" b="1">
                <a:solidFill>
                  <a:schemeClr val="tx1"/>
                </a:solidFill>
                <a:latin typeface="Calibri" pitchFamily="34" charset="0"/>
              </a:defRPr>
            </a:lvl5pPr>
            <a:lvl6pPr marL="457200" algn="l" rtl="0" fontAlgn="base">
              <a:spcBef>
                <a:spcPct val="0"/>
              </a:spcBef>
              <a:spcAft>
                <a:spcPct val="0"/>
              </a:spcAft>
              <a:defRPr sz="4400" b="1">
                <a:solidFill>
                  <a:schemeClr val="tx2"/>
                </a:solidFill>
                <a:latin typeface="Calibri" pitchFamily="34" charset="0"/>
              </a:defRPr>
            </a:lvl6pPr>
            <a:lvl7pPr marL="914400" algn="l" rtl="0" fontAlgn="base">
              <a:spcBef>
                <a:spcPct val="0"/>
              </a:spcBef>
              <a:spcAft>
                <a:spcPct val="0"/>
              </a:spcAft>
              <a:defRPr sz="4400" b="1">
                <a:solidFill>
                  <a:schemeClr val="tx2"/>
                </a:solidFill>
                <a:latin typeface="Calibri" pitchFamily="34" charset="0"/>
              </a:defRPr>
            </a:lvl7pPr>
            <a:lvl8pPr marL="1371600" algn="l" rtl="0" fontAlgn="base">
              <a:spcBef>
                <a:spcPct val="0"/>
              </a:spcBef>
              <a:spcAft>
                <a:spcPct val="0"/>
              </a:spcAft>
              <a:defRPr sz="4400" b="1">
                <a:solidFill>
                  <a:schemeClr val="tx2"/>
                </a:solidFill>
                <a:latin typeface="Calibri" pitchFamily="34" charset="0"/>
              </a:defRPr>
            </a:lvl8pPr>
            <a:lvl9pPr marL="1828800" algn="l" rtl="0" fontAlgn="base">
              <a:spcBef>
                <a:spcPct val="0"/>
              </a:spcBef>
              <a:spcAft>
                <a:spcPct val="0"/>
              </a:spcAft>
              <a:defRPr sz="4400" b="1">
                <a:solidFill>
                  <a:schemeClr val="tx2"/>
                </a:solidFill>
                <a:latin typeface="Calibri" pitchFamily="34" charset="0"/>
              </a:defRPr>
            </a:lvl9pPr>
          </a:lstStyle>
          <a:p>
            <a:pPr marL="457200" indent="-457200">
              <a:buFont typeface="+mj-lt"/>
              <a:buAutoNum type="arabicPeriod"/>
            </a:pPr>
            <a:r>
              <a:rPr lang="en-US" sz="2400" dirty="0" smtClean="0">
                <a:ea typeface="ＭＳ Ｐゴシック" pitchFamily="34" charset="-128"/>
              </a:rPr>
              <a:t>Technology can affect every part of the business. </a:t>
            </a:r>
          </a:p>
          <a:p>
            <a:pPr marL="457200" indent="-457200">
              <a:buFont typeface="+mj-lt"/>
              <a:buAutoNum type="arabicPeriod"/>
            </a:pPr>
            <a:r>
              <a:rPr lang="en-US" sz="2400" dirty="0" smtClean="0">
                <a:ea typeface="ＭＳ Ｐゴシック" pitchFamily="34" charset="-128"/>
              </a:rPr>
              <a:t>At its best, technology is a competitive advantage.</a:t>
            </a:r>
          </a:p>
          <a:p>
            <a:pPr marL="457200" indent="-457200">
              <a:buFont typeface="+mj-lt"/>
              <a:buAutoNum type="arabicPeriod"/>
            </a:pPr>
            <a:r>
              <a:rPr lang="en-US" sz="2400" dirty="0" smtClean="0">
                <a:ea typeface="ＭＳ Ｐゴシック" pitchFamily="34" charset="-128"/>
              </a:rPr>
              <a:t>At its worst, technology is </a:t>
            </a:r>
            <a:r>
              <a:rPr lang="en-US" sz="2400" i="1" dirty="0" smtClean="0">
                <a:ea typeface="ＭＳ Ｐゴシック" pitchFamily="34" charset="-128"/>
              </a:rPr>
              <a:t>your competitor’s</a:t>
            </a:r>
            <a:r>
              <a:rPr lang="en-US" sz="2400" dirty="0" smtClean="0">
                <a:ea typeface="ＭＳ Ｐゴシック" pitchFamily="34" charset="-128"/>
              </a:rPr>
              <a:t> advantage.</a:t>
            </a:r>
            <a:endParaRPr lang="en-US" sz="2400" dirty="0"/>
          </a:p>
        </p:txBody>
      </p:sp>
    </p:spTree>
    <p:extLst>
      <p:ext uri="{BB962C8B-B14F-4D97-AF65-F5344CB8AC3E}">
        <p14:creationId xmlns:p14="http://schemas.microsoft.com/office/powerpoint/2010/main" val="313744682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81</a:t>
            </a:fld>
            <a:endParaRPr lang="en-US" dirty="0"/>
          </a:p>
        </p:txBody>
      </p:sp>
      <p:sp>
        <p:nvSpPr>
          <p:cNvPr id="3" name="Text Placeholder 2"/>
          <p:cNvSpPr>
            <a:spLocks noGrp="1"/>
          </p:cNvSpPr>
          <p:nvPr>
            <p:ph type="body" idx="11"/>
          </p:nvPr>
        </p:nvSpPr>
        <p:spPr/>
        <p:txBody>
          <a:bodyPr/>
          <a:lstStyle/>
          <a:p>
            <a:r>
              <a:rPr lang="en-US" dirty="0" smtClean="0"/>
              <a:t>Chris Davis</a:t>
            </a:r>
            <a:endParaRPr lang="en-US" dirty="0"/>
          </a:p>
        </p:txBody>
      </p:sp>
      <p:sp>
        <p:nvSpPr>
          <p:cNvPr id="4" name="Text Placeholder 3"/>
          <p:cNvSpPr>
            <a:spLocks noGrp="1"/>
          </p:cNvSpPr>
          <p:nvPr>
            <p:ph type="body" sz="quarter" idx="12"/>
          </p:nvPr>
        </p:nvSpPr>
        <p:spPr/>
        <p:txBody>
          <a:bodyPr/>
          <a:lstStyle/>
          <a:p>
            <a:r>
              <a:rPr lang="en-US" dirty="0" smtClean="0"/>
              <a:t>Course Materials</a:t>
            </a:r>
            <a:endParaRPr lang="en-US" dirty="0"/>
          </a:p>
        </p:txBody>
      </p:sp>
      <p:sp>
        <p:nvSpPr>
          <p:cNvPr id="5" name="Text Placeholder 4"/>
          <p:cNvSpPr>
            <a:spLocks noGrp="1"/>
          </p:cNvSpPr>
          <p:nvPr>
            <p:ph type="body" idx="1"/>
          </p:nvPr>
        </p:nvSpPr>
        <p:spPr/>
        <p:txBody>
          <a:bodyPr/>
          <a:lstStyle/>
          <a:p>
            <a:r>
              <a:rPr lang="en-US" dirty="0"/>
              <a:t>UTD Email: </a:t>
            </a:r>
            <a:r>
              <a:rPr lang="en-US" dirty="0">
                <a:hlinkClick r:id="rId2"/>
              </a:rPr>
              <a:t>cmd140430@utdallas.edu</a:t>
            </a:r>
            <a:endParaRPr lang="en-US" dirty="0"/>
          </a:p>
          <a:p>
            <a:r>
              <a:rPr lang="en-US" dirty="0"/>
              <a:t>Google Voice: 214-771-8122</a:t>
            </a:r>
          </a:p>
          <a:p>
            <a:endParaRPr lang="en-US" dirty="0"/>
          </a:p>
        </p:txBody>
      </p:sp>
      <p:sp>
        <p:nvSpPr>
          <p:cNvPr id="6" name="Text Placeholder 5"/>
          <p:cNvSpPr>
            <a:spLocks noGrp="1"/>
          </p:cNvSpPr>
          <p:nvPr>
            <p:ph type="body" sz="quarter" idx="3"/>
          </p:nvPr>
        </p:nvSpPr>
        <p:spPr/>
        <p:txBody>
          <a:bodyPr/>
          <a:lstStyle/>
          <a:p>
            <a:r>
              <a:rPr lang="en-US" dirty="0">
                <a:hlinkClick r:id="rId3"/>
              </a:rPr>
              <a:t>https://</a:t>
            </a:r>
            <a:r>
              <a:rPr lang="en-US" dirty="0" smtClean="0">
                <a:hlinkClick r:id="rId3"/>
              </a:rPr>
              <a:t>elearning.utdallas.edu</a:t>
            </a:r>
            <a:r>
              <a:rPr lang="en-US" dirty="0" smtClean="0"/>
              <a:t> </a:t>
            </a:r>
            <a:endParaRPr lang="en-US" dirty="0"/>
          </a:p>
        </p:txBody>
      </p:sp>
    </p:spTree>
    <p:extLst>
      <p:ext uri="{BB962C8B-B14F-4D97-AF65-F5344CB8AC3E}">
        <p14:creationId xmlns:p14="http://schemas.microsoft.com/office/powerpoint/2010/main" val="71589559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Additional Materials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7569972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Additional Materials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635527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ctrTitle"/>
          </p:nvPr>
        </p:nvSpPr>
        <p:spPr/>
        <p:txBody>
          <a:bodyPr/>
          <a:lstStyle/>
          <a:p>
            <a:pPr eaLnBrk="1" hangingPunct="1"/>
            <a:r>
              <a:rPr lang="en-US" dirty="0" smtClean="0"/>
              <a:t>Let’s Get Started.</a:t>
            </a:r>
          </a:p>
        </p:txBody>
      </p:sp>
      <p:sp>
        <p:nvSpPr>
          <p:cNvPr id="17411" name="Rectangle 7"/>
          <p:cNvSpPr>
            <a:spLocks noGrp="1" noChangeArrowheads="1"/>
          </p:cNvSpPr>
          <p:nvPr>
            <p:ph type="subTitle" idx="1"/>
          </p:nvPr>
        </p:nvSpPr>
        <p:spPr/>
        <p:txBody>
          <a:bodyPr/>
          <a:lstStyle/>
          <a:p>
            <a:pPr eaLnBrk="1" hangingPunct="1"/>
            <a:r>
              <a:rPr lang="en-US" smtClean="0"/>
              <a:t> </a:t>
            </a:r>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84</a:t>
            </a:fld>
            <a:endParaRPr lang="en-US" dirty="0"/>
          </a:p>
        </p:txBody>
      </p:sp>
    </p:spTree>
    <p:extLst>
      <p:ext uri="{BB962C8B-B14F-4D97-AF65-F5344CB8AC3E}">
        <p14:creationId xmlns:p14="http://schemas.microsoft.com/office/powerpoint/2010/main" val="3641622197"/>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r>
              <a:rPr lang="en-US" dirty="0" smtClean="0"/>
              <a:t>Chapter 6 – Physical and Environmental Security</a:t>
            </a:r>
          </a:p>
        </p:txBody>
      </p:sp>
      <p:sp>
        <p:nvSpPr>
          <p:cNvPr id="2051" name="Rectangle 3"/>
          <p:cNvSpPr>
            <a:spLocks noGrp="1" noChangeArrowheads="1"/>
          </p:cNvSpPr>
          <p:nvPr>
            <p:ph type="subTitle" idx="1"/>
          </p:nvPr>
        </p:nvSpPr>
        <p:spPr/>
        <p:txBody>
          <a:bodyPr>
            <a:normAutofit/>
          </a:bodyPr>
          <a:lstStyle/>
          <a:p>
            <a:endParaRPr lang="en-US" sz="1600" dirty="0" smtClean="0"/>
          </a:p>
        </p:txBody>
      </p:sp>
      <p:sp>
        <p:nvSpPr>
          <p:cNvPr id="5" name="Rectangle 4"/>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36921316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normAutofit/>
          </a:bodyPr>
          <a:lstStyle/>
          <a:p>
            <a:r>
              <a:rPr lang="en-US" smtClean="0"/>
              <a:t>Physical and Environmental Security</a:t>
            </a:r>
          </a:p>
        </p:txBody>
      </p:sp>
      <p:sp>
        <p:nvSpPr>
          <p:cNvPr id="3075" name="Rectangle 3"/>
          <p:cNvSpPr>
            <a:spLocks noGrp="1" noChangeArrowheads="1"/>
          </p:cNvSpPr>
          <p:nvPr>
            <p:ph idx="1"/>
          </p:nvPr>
        </p:nvSpPr>
        <p:spPr/>
        <p:txBody>
          <a:bodyPr>
            <a:normAutofit fontScale="92500" lnSpcReduction="20000"/>
          </a:bodyPr>
          <a:lstStyle/>
          <a:p>
            <a:pPr>
              <a:buNone/>
            </a:pPr>
            <a:r>
              <a:rPr lang="en-US" dirty="0" smtClean="0"/>
              <a:t>Physical security is extremely important. There is no point in technical and administrative security controls if someone can simply bypass them from physically accessing systems.</a:t>
            </a:r>
          </a:p>
          <a:p>
            <a:r>
              <a:rPr lang="en-US" dirty="0" smtClean="0"/>
              <a:t>Physical security is harder today as systems are more distributed and complex.</a:t>
            </a:r>
          </a:p>
          <a:p>
            <a:r>
              <a:rPr lang="en-US" dirty="0" smtClean="0"/>
              <a:t>Not just about protecting data, but more importantly PEOPLE! (remember safety is always issues #1*)</a:t>
            </a:r>
          </a:p>
          <a:p>
            <a:r>
              <a:rPr lang="en-US" dirty="0" smtClean="0"/>
              <a:t>Often physical security is an afterthought when building new facilities. </a:t>
            </a:r>
            <a:r>
              <a:rPr lang="en-US" dirty="0" smtClean="0">
                <a:sym typeface="Wingdings" pitchFamily="2" charset="2"/>
              </a:rPr>
              <a:t></a:t>
            </a:r>
          </a:p>
          <a:p>
            <a:r>
              <a:rPr lang="en-US" dirty="0" smtClean="0"/>
              <a:t>Lawsuits against companies CAN be filed if a company does not take adequate physical security measures.</a:t>
            </a:r>
          </a:p>
        </p:txBody>
      </p:sp>
    </p:spTree>
    <p:extLst>
      <p:ext uri="{BB962C8B-B14F-4D97-AF65-F5344CB8AC3E}">
        <p14:creationId xmlns:p14="http://schemas.microsoft.com/office/powerpoint/2010/main" val="198101476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fontScale="90000"/>
          </a:bodyPr>
          <a:lstStyle/>
          <a:p>
            <a:pPr eaLnBrk="1" hangingPunct="1"/>
            <a:r>
              <a:rPr lang="en-US" sz="4000" smtClean="0"/>
              <a:t>Some examples of physical problems</a:t>
            </a:r>
          </a:p>
        </p:txBody>
      </p:sp>
      <p:sp>
        <p:nvSpPr>
          <p:cNvPr id="4099" name="Rectangle 3"/>
          <p:cNvSpPr>
            <a:spLocks noGrp="1" noChangeArrowheads="1"/>
          </p:cNvSpPr>
          <p:nvPr>
            <p:ph idx="1"/>
          </p:nvPr>
        </p:nvSpPr>
        <p:spPr>
          <a:xfrm>
            <a:off x="152400" y="1524000"/>
            <a:ext cx="8839200" cy="5181600"/>
          </a:xfrm>
        </p:spPr>
        <p:txBody>
          <a:bodyPr/>
          <a:lstStyle/>
          <a:p>
            <a:pPr eaLnBrk="1" hangingPunct="1"/>
            <a:r>
              <a:rPr lang="en-US" dirty="0" smtClean="0"/>
              <a:t>Banks with bushes to close or to high near an ATM. This allows criminals to hide or blocks view of crimes</a:t>
            </a:r>
          </a:p>
          <a:p>
            <a:pPr eaLnBrk="1" hangingPunct="1"/>
            <a:r>
              <a:rPr lang="en-US" dirty="0" smtClean="0"/>
              <a:t>Portion of an underground garage has improper lighting</a:t>
            </a:r>
          </a:p>
          <a:p>
            <a:pPr eaLnBrk="1" hangingPunct="1"/>
            <a:r>
              <a:rPr lang="en-US" dirty="0" smtClean="0"/>
              <a:t>Convenience store has too many signs which robbers target because the view is obstructed from the outside.</a:t>
            </a:r>
          </a:p>
        </p:txBody>
      </p:sp>
    </p:spTree>
    <p:extLst>
      <p:ext uri="{BB962C8B-B14F-4D97-AF65-F5344CB8AC3E}">
        <p14:creationId xmlns:p14="http://schemas.microsoft.com/office/powerpoint/2010/main" val="50143749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88</a:t>
            </a:fld>
            <a:endParaRPr lang="en-US" dirty="0"/>
          </a:p>
        </p:txBody>
      </p:sp>
      <p:sp>
        <p:nvSpPr>
          <p:cNvPr id="3" name="Title 2"/>
          <p:cNvSpPr>
            <a:spLocks noGrp="1"/>
          </p:cNvSpPr>
          <p:nvPr>
            <p:ph type="title"/>
          </p:nvPr>
        </p:nvSpPr>
        <p:spPr/>
        <p:txBody>
          <a:bodyPr/>
          <a:lstStyle/>
          <a:p>
            <a:r>
              <a:rPr lang="en-US" dirty="0" smtClean="0"/>
              <a:t>Failed Security</a:t>
            </a:r>
            <a:endParaRPr lang="en-US" dirty="0"/>
          </a:p>
        </p:txBody>
      </p:sp>
      <p:graphicFrame>
        <p:nvGraphicFramePr>
          <p:cNvPr id="5" name="Object 4"/>
          <p:cNvGraphicFramePr>
            <a:graphicFrameLocks noChangeAspect="1"/>
          </p:cNvGraphicFramePr>
          <p:nvPr>
            <p:extLst/>
          </p:nvPr>
        </p:nvGraphicFramePr>
        <p:xfrm>
          <a:off x="119742" y="1294981"/>
          <a:ext cx="5290457" cy="5053387"/>
        </p:xfrm>
        <a:graphic>
          <a:graphicData uri="http://schemas.openxmlformats.org/presentationml/2006/ole">
            <mc:AlternateContent xmlns:mc="http://schemas.openxmlformats.org/markup-compatibility/2006">
              <mc:Choice xmlns:v="urn:schemas-microsoft-com:vml" Requires="v">
                <p:oleObj spid="_x0000_s2056" name="Picture" r:id="rId3" imgW="4494960" imgH="4142520" progId="StaticDib">
                  <p:embed/>
                </p:oleObj>
              </mc:Choice>
              <mc:Fallback>
                <p:oleObj name="Picture" r:id="rId3" imgW="4494960" imgH="4142520" progId="StaticDib">
                  <p:embed/>
                  <p:pic>
                    <p:nvPicPr>
                      <p:cNvPr id="5" name="Object 4"/>
                      <p:cNvPicPr/>
                      <p:nvPr/>
                    </p:nvPicPr>
                    <p:blipFill>
                      <a:blip r:embed="rId4"/>
                      <a:stretch>
                        <a:fillRect/>
                      </a:stretch>
                    </p:blipFill>
                    <p:spPr>
                      <a:xfrm>
                        <a:off x="119742" y="1294981"/>
                        <a:ext cx="5290457" cy="5053387"/>
                      </a:xfrm>
                      <a:prstGeom prst="rect">
                        <a:avLst/>
                      </a:prstGeom>
                    </p:spPr>
                  </p:pic>
                </p:oleObj>
              </mc:Fallback>
            </mc:AlternateContent>
          </a:graphicData>
        </a:graphic>
      </p:graphicFrame>
      <p:pic>
        <p:nvPicPr>
          <p:cNvPr id="1026" name="Picture 2" descr="http://t2.gstatic.com/images?q=tbn:ANd9GcTKR0EYSlj_9NjTxk6XHQbFFvJw6Z9dPubX36iHLwFnwRulp5SGB6mi4qI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6142" y="1294981"/>
            <a:ext cx="2971800" cy="2002972"/>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Irony – Security FAIL - Funny 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3429000"/>
            <a:ext cx="2917371" cy="2919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7301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Threats to physical security</a:t>
            </a:r>
          </a:p>
        </p:txBody>
      </p:sp>
      <p:sp>
        <p:nvSpPr>
          <p:cNvPr id="5123" name="Rectangle 3"/>
          <p:cNvSpPr>
            <a:spLocks noGrp="1" noChangeArrowheads="1"/>
          </p:cNvSpPr>
          <p:nvPr>
            <p:ph idx="1"/>
          </p:nvPr>
        </p:nvSpPr>
        <p:spPr>
          <a:xfrm>
            <a:off x="152400" y="1524000"/>
            <a:ext cx="8839200" cy="5181600"/>
          </a:xfrm>
        </p:spPr>
        <p:txBody>
          <a:bodyPr/>
          <a:lstStyle/>
          <a:p>
            <a:pPr eaLnBrk="1" hangingPunct="1"/>
            <a:r>
              <a:rPr lang="en-US" dirty="0" smtClean="0"/>
              <a:t>Natural hazards (floods, tornadoes, fires, temperatures)</a:t>
            </a:r>
          </a:p>
          <a:p>
            <a:pPr eaLnBrk="1" hangingPunct="1"/>
            <a:r>
              <a:rPr lang="en-US" dirty="0" smtClean="0"/>
              <a:t>Supply system threats (power outage, water, gas, WAN connection </a:t>
            </a:r>
            <a:r>
              <a:rPr lang="en-US" dirty="0" err="1" smtClean="0"/>
              <a:t>etc</a:t>
            </a:r>
            <a:r>
              <a:rPr lang="en-US" dirty="0" smtClean="0"/>
              <a:t>)</a:t>
            </a:r>
          </a:p>
          <a:p>
            <a:pPr eaLnBrk="1" hangingPunct="1"/>
            <a:r>
              <a:rPr lang="en-US" dirty="0" smtClean="0"/>
              <a:t>Manmade threats (unauthorized access, explosives, damage by disgruntled people, accidents, theft)</a:t>
            </a:r>
          </a:p>
          <a:p>
            <a:pPr eaLnBrk="1" hangingPunct="1"/>
            <a:r>
              <a:rPr lang="en-US" dirty="0" smtClean="0"/>
              <a:t>Politically motivated threats (strikes, riots, civil disobedience)</a:t>
            </a:r>
          </a:p>
        </p:txBody>
      </p:sp>
    </p:spTree>
    <p:extLst>
      <p:ext uri="{BB962C8B-B14F-4D97-AF65-F5344CB8AC3E}">
        <p14:creationId xmlns:p14="http://schemas.microsoft.com/office/powerpoint/2010/main" val="26065426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9</a:t>
            </a:fld>
            <a:endParaRPr lang="en-US" dirty="0"/>
          </a:p>
        </p:txBody>
      </p:sp>
      <p:pic>
        <p:nvPicPr>
          <p:cNvPr id="5" name="Picture 4"/>
          <p:cNvPicPr>
            <a:picLocks noChangeAspect="1"/>
          </p:cNvPicPr>
          <p:nvPr/>
        </p:nvPicPr>
        <p:blipFill>
          <a:blip r:embed="rId2"/>
          <a:stretch>
            <a:fillRect/>
          </a:stretch>
        </p:blipFill>
        <p:spPr>
          <a:xfrm>
            <a:off x="-397" y="-297"/>
            <a:ext cx="9144793" cy="6858594"/>
          </a:xfrm>
          <a:prstGeom prst="rect">
            <a:avLst/>
          </a:prstGeom>
        </p:spPr>
      </p:pic>
    </p:spTree>
    <p:extLst>
      <p:ext uri="{BB962C8B-B14F-4D97-AF65-F5344CB8AC3E}">
        <p14:creationId xmlns:p14="http://schemas.microsoft.com/office/powerpoint/2010/main" val="135312143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mtClean="0"/>
              <a:t>Physical security fundamentals</a:t>
            </a:r>
          </a:p>
        </p:txBody>
      </p:sp>
      <p:sp>
        <p:nvSpPr>
          <p:cNvPr id="6147" name="Rectangle 3"/>
          <p:cNvSpPr>
            <a:spLocks noGrp="1" noChangeArrowheads="1"/>
          </p:cNvSpPr>
          <p:nvPr>
            <p:ph idx="1"/>
          </p:nvPr>
        </p:nvSpPr>
        <p:spPr>
          <a:xfrm>
            <a:off x="152400" y="1524000"/>
            <a:ext cx="8839200" cy="5181600"/>
          </a:xfrm>
        </p:spPr>
        <p:txBody>
          <a:bodyPr/>
          <a:lstStyle/>
          <a:p>
            <a:pPr eaLnBrk="1" hangingPunct="1"/>
            <a:r>
              <a:rPr lang="en-US" dirty="0" smtClean="0"/>
              <a:t>Life safety goals* should always be #1 priority</a:t>
            </a:r>
          </a:p>
          <a:p>
            <a:pPr eaLnBrk="1" hangingPunct="1"/>
            <a:r>
              <a:rPr lang="en-US" dirty="0" smtClean="0"/>
              <a:t>Like in technical security, defense should be layered which means that different physical controls should work together to accomplish the goal of security. </a:t>
            </a:r>
          </a:p>
          <a:p>
            <a:pPr eaLnBrk="1" hangingPunct="1"/>
            <a:r>
              <a:rPr lang="en-US" dirty="0" smtClean="0"/>
              <a:t>Physical security can address </a:t>
            </a:r>
            <a:r>
              <a:rPr lang="en-US" b="1" dirty="0" smtClean="0"/>
              <a:t>all of the CIA </a:t>
            </a:r>
            <a:r>
              <a:rPr lang="en-US" dirty="0" smtClean="0"/>
              <a:t>fundamental principals*.</a:t>
            </a:r>
          </a:p>
        </p:txBody>
      </p:sp>
    </p:spTree>
    <p:extLst>
      <p:ext uri="{BB962C8B-B14F-4D97-AF65-F5344CB8AC3E}">
        <p14:creationId xmlns:p14="http://schemas.microsoft.com/office/powerpoint/2010/main" val="253694478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Planning Process</a:t>
            </a:r>
          </a:p>
        </p:txBody>
      </p:sp>
      <p:sp>
        <p:nvSpPr>
          <p:cNvPr id="7171" name="Rectangle 3"/>
          <p:cNvSpPr>
            <a:spLocks noGrp="1" noChangeArrowheads="1"/>
          </p:cNvSpPr>
          <p:nvPr>
            <p:ph idx="1"/>
          </p:nvPr>
        </p:nvSpPr>
        <p:spPr>
          <a:xfrm>
            <a:off x="152400" y="1447800"/>
            <a:ext cx="8839200" cy="5257800"/>
          </a:xfrm>
        </p:spPr>
        <p:txBody>
          <a:bodyPr>
            <a:normAutofit fontScale="92500"/>
          </a:bodyPr>
          <a:lstStyle/>
          <a:p>
            <a:pPr marL="633222" indent="-514350"/>
            <a:r>
              <a:rPr lang="en-US" dirty="0" smtClean="0"/>
              <a:t>Threats should be classified as internal or external.</a:t>
            </a:r>
          </a:p>
          <a:p>
            <a:pPr marL="633222" indent="-514350"/>
            <a:r>
              <a:rPr lang="en-US" dirty="0" smtClean="0"/>
              <a:t>Risk analysis should be taken on a physical aspect. </a:t>
            </a:r>
          </a:p>
          <a:p>
            <a:pPr marL="925830" lvl="1" indent="-514350">
              <a:buFont typeface="+mj-lt"/>
              <a:buAutoNum type="arabicPeriod"/>
            </a:pPr>
            <a:r>
              <a:rPr lang="en-US" dirty="0" smtClean="0"/>
              <a:t>Assets should be identified, </a:t>
            </a:r>
          </a:p>
          <a:p>
            <a:pPr marL="925830" lvl="1" indent="-514350">
              <a:buFont typeface="+mj-lt"/>
              <a:buAutoNum type="arabicPeriod"/>
            </a:pPr>
            <a:r>
              <a:rPr lang="en-US" dirty="0" smtClean="0"/>
              <a:t>threats should be identified (probabilities calculated) </a:t>
            </a:r>
          </a:p>
          <a:p>
            <a:pPr marL="925830" lvl="1" indent="-514350">
              <a:buFont typeface="+mj-lt"/>
              <a:buAutoNum type="arabicPeriod"/>
            </a:pPr>
            <a:r>
              <a:rPr lang="en-US" dirty="0" smtClean="0"/>
              <a:t>countermeasures put in place that are COST EFFECTIVE and appropriate to the level of security needed.</a:t>
            </a:r>
          </a:p>
          <a:p>
            <a:pPr eaLnBrk="1" hangingPunct="1">
              <a:buFontTx/>
              <a:buNone/>
            </a:pPr>
            <a:endParaRPr lang="en-US" sz="2800" dirty="0" smtClean="0"/>
          </a:p>
          <a:p>
            <a:pPr eaLnBrk="1" hangingPunct="1">
              <a:buFontTx/>
              <a:buNone/>
            </a:pPr>
            <a:r>
              <a:rPr lang="en-US" sz="2800" dirty="0" smtClean="0"/>
              <a:t>Physical security will ultimately be a combination of people, processes, procedures and equipment to protect resources.</a:t>
            </a:r>
          </a:p>
          <a:p>
            <a:pPr algn="ctr" eaLnBrk="1" hangingPunct="1">
              <a:buFontTx/>
              <a:buNone/>
            </a:pPr>
            <a:r>
              <a:rPr lang="en-US" sz="2800" dirty="0" smtClean="0"/>
              <a:t>(more)</a:t>
            </a:r>
          </a:p>
        </p:txBody>
      </p:sp>
    </p:spTree>
    <p:extLst>
      <p:ext uri="{BB962C8B-B14F-4D97-AF65-F5344CB8AC3E}">
        <p14:creationId xmlns:p14="http://schemas.microsoft.com/office/powerpoint/2010/main" val="331063615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t>Planning Process</a:t>
            </a:r>
          </a:p>
        </p:txBody>
      </p:sp>
      <p:sp>
        <p:nvSpPr>
          <p:cNvPr id="8195" name="Rectangle 3"/>
          <p:cNvSpPr>
            <a:spLocks noGrp="1" noChangeArrowheads="1"/>
          </p:cNvSpPr>
          <p:nvPr>
            <p:ph idx="1"/>
          </p:nvPr>
        </p:nvSpPr>
        <p:spPr>
          <a:xfrm>
            <a:off x="152400" y="1600200"/>
            <a:ext cx="8839200" cy="5105400"/>
          </a:xfrm>
        </p:spPr>
        <p:txBody>
          <a:bodyPr>
            <a:normAutofit lnSpcReduction="10000"/>
          </a:bodyPr>
          <a:lstStyle/>
          <a:p>
            <a:pPr eaLnBrk="1" hangingPunct="1">
              <a:buFontTx/>
              <a:buNone/>
            </a:pPr>
            <a:r>
              <a:rPr lang="en-US" sz="2800" dirty="0" smtClean="0"/>
              <a:t>The planning and security program should include the following goals.</a:t>
            </a:r>
          </a:p>
          <a:p>
            <a:pPr eaLnBrk="1" hangingPunct="1"/>
            <a:r>
              <a:rPr lang="en-US" sz="2800" dirty="0" smtClean="0"/>
              <a:t>Deterrence – fences, guards, signs</a:t>
            </a:r>
          </a:p>
          <a:p>
            <a:pPr eaLnBrk="1" hangingPunct="1"/>
            <a:r>
              <a:rPr lang="en-US" sz="2800" dirty="0" smtClean="0"/>
              <a:t>Reducing/Avoiding damage by Delaying attackers – slow down the attackers (locks, guards, barriers)</a:t>
            </a:r>
          </a:p>
          <a:p>
            <a:pPr eaLnBrk="1" hangingPunct="1"/>
            <a:r>
              <a:rPr lang="en-US" sz="2800" dirty="0" smtClean="0"/>
              <a:t>Detection – motion sensors, smoke detectors, video analytics</a:t>
            </a:r>
          </a:p>
          <a:p>
            <a:pPr eaLnBrk="1" hangingPunct="1"/>
            <a:r>
              <a:rPr lang="en-US" sz="2800" dirty="0" smtClean="0"/>
              <a:t>Incident assessment – response of guards, and determination of damage level</a:t>
            </a:r>
          </a:p>
          <a:p>
            <a:pPr eaLnBrk="1" hangingPunct="1"/>
            <a:r>
              <a:rPr lang="en-US" sz="2800" dirty="0" smtClean="0"/>
              <a:t>Response procedures – fire suppression, law enforcement notification </a:t>
            </a:r>
            <a:r>
              <a:rPr lang="en-US" sz="2800" dirty="0" err="1" smtClean="0"/>
              <a:t>etc</a:t>
            </a:r>
            <a:endParaRPr lang="en-US" sz="2800" dirty="0" smtClean="0"/>
          </a:p>
          <a:p>
            <a:pPr eaLnBrk="1" hangingPunct="1"/>
            <a:endParaRPr lang="en-US" sz="2800" dirty="0" smtClean="0"/>
          </a:p>
        </p:txBody>
      </p:sp>
    </p:spTree>
    <p:extLst>
      <p:ext uri="{BB962C8B-B14F-4D97-AF65-F5344CB8AC3E}">
        <p14:creationId xmlns:p14="http://schemas.microsoft.com/office/powerpoint/2010/main" val="217697561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t>Planning process</a:t>
            </a:r>
          </a:p>
        </p:txBody>
      </p:sp>
      <p:sp>
        <p:nvSpPr>
          <p:cNvPr id="9219" name="Rectangle 3"/>
          <p:cNvSpPr>
            <a:spLocks noGrp="1" noChangeArrowheads="1"/>
          </p:cNvSpPr>
          <p:nvPr>
            <p:ph idx="1"/>
          </p:nvPr>
        </p:nvSpPr>
        <p:spPr>
          <a:xfrm>
            <a:off x="152400" y="1600200"/>
            <a:ext cx="8839200" cy="5105400"/>
          </a:xfrm>
        </p:spPr>
        <p:txBody>
          <a:bodyPr>
            <a:normAutofit fontScale="92500" lnSpcReduction="10000"/>
          </a:bodyPr>
          <a:lstStyle/>
          <a:p>
            <a:pPr eaLnBrk="1" hangingPunct="1">
              <a:lnSpc>
                <a:spcPct val="90000"/>
              </a:lnSpc>
              <a:buFontTx/>
              <a:buNone/>
            </a:pPr>
            <a:r>
              <a:rPr lang="en-US" dirty="0" smtClean="0"/>
              <a:t>Idea is to avoid having a physical security violation in the first place!</a:t>
            </a:r>
          </a:p>
          <a:p>
            <a:pPr eaLnBrk="1" hangingPunct="1">
              <a:lnSpc>
                <a:spcPct val="90000"/>
              </a:lnSpc>
              <a:buFontTx/>
              <a:buNone/>
            </a:pPr>
            <a:endParaRPr lang="en-US" dirty="0" smtClean="0"/>
          </a:p>
          <a:p>
            <a:pPr>
              <a:lnSpc>
                <a:spcPct val="90000"/>
              </a:lnSpc>
            </a:pPr>
            <a:r>
              <a:rPr lang="en-US" dirty="0" smtClean="0"/>
              <a:t>If you cannot stop a violation then countermeasures should mitigate damage problems. </a:t>
            </a:r>
          </a:p>
          <a:p>
            <a:pPr lvl="1">
              <a:lnSpc>
                <a:spcPct val="90000"/>
              </a:lnSpc>
            </a:pPr>
            <a:r>
              <a:rPr lang="en-US" dirty="0" smtClean="0"/>
              <a:t>This can be best accomplished by layering. </a:t>
            </a:r>
          </a:p>
          <a:p>
            <a:pPr>
              <a:lnSpc>
                <a:spcPct val="90000"/>
              </a:lnSpc>
            </a:pPr>
            <a:r>
              <a:rPr lang="en-US" dirty="0" smtClean="0"/>
              <a:t>If a crime happens you must be able to detect it, and response should be implemented.</a:t>
            </a:r>
          </a:p>
          <a:p>
            <a:pPr eaLnBrk="1" hangingPunct="1">
              <a:lnSpc>
                <a:spcPct val="90000"/>
              </a:lnSpc>
              <a:buFontTx/>
              <a:buNone/>
            </a:pPr>
            <a:endParaRPr lang="en-US" dirty="0" smtClean="0"/>
          </a:p>
          <a:p>
            <a:pPr eaLnBrk="1" hangingPunct="1">
              <a:lnSpc>
                <a:spcPct val="90000"/>
              </a:lnSpc>
              <a:buFontTx/>
              <a:buNone/>
            </a:pPr>
            <a:r>
              <a:rPr lang="en-US" dirty="0" smtClean="0"/>
              <a:t>Remember this is the same process that we cover in Risk Analysis! All the same processes and concepts apply. </a:t>
            </a:r>
          </a:p>
        </p:txBody>
      </p:sp>
    </p:spTree>
    <p:extLst>
      <p:ext uri="{BB962C8B-B14F-4D97-AF65-F5344CB8AC3E}">
        <p14:creationId xmlns:p14="http://schemas.microsoft.com/office/powerpoint/2010/main" val="171121121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smtClean="0"/>
              <a:t>Target Hardening ()</a:t>
            </a:r>
          </a:p>
        </p:txBody>
      </p:sp>
      <p:sp>
        <p:nvSpPr>
          <p:cNvPr id="11267" name="Rectangle 3"/>
          <p:cNvSpPr>
            <a:spLocks noGrp="1" noChangeArrowheads="1"/>
          </p:cNvSpPr>
          <p:nvPr>
            <p:ph idx="1"/>
          </p:nvPr>
        </p:nvSpPr>
        <p:spPr>
          <a:xfrm>
            <a:off x="152400" y="1524000"/>
            <a:ext cx="8839200" cy="5181600"/>
          </a:xfrm>
        </p:spPr>
        <p:txBody>
          <a:bodyPr/>
          <a:lstStyle/>
          <a:p>
            <a:pPr eaLnBrk="1" hangingPunct="1">
              <a:buFontTx/>
              <a:buNone/>
            </a:pPr>
            <a:r>
              <a:rPr lang="en-US" dirty="0" smtClean="0"/>
              <a:t>Focuses on denying access through physical and artificial barriers. (alarms, locks, fences). Target hardening can lead to restrictions on the use, enjoyment and aesthetics of an environment.</a:t>
            </a:r>
          </a:p>
          <a:p>
            <a:pPr eaLnBrk="1" hangingPunct="1">
              <a:buFontTx/>
              <a:buNone/>
            </a:pPr>
            <a:endParaRPr lang="en-US" dirty="0" smtClean="0"/>
          </a:p>
        </p:txBody>
      </p:sp>
    </p:spTree>
    <p:extLst>
      <p:ext uri="{BB962C8B-B14F-4D97-AF65-F5344CB8AC3E}">
        <p14:creationId xmlns:p14="http://schemas.microsoft.com/office/powerpoint/2010/main" val="208280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4876800" y="2286000"/>
            <a:ext cx="4267200" cy="2239963"/>
          </a:xfrm>
        </p:spPr>
        <p:txBody>
          <a:bodyPr/>
          <a:lstStyle/>
          <a:p>
            <a:pPr eaLnBrk="1" hangingPunct="1"/>
            <a:r>
              <a:rPr lang="en-US" smtClean="0"/>
              <a:t>Target Hardening</a:t>
            </a:r>
          </a:p>
        </p:txBody>
      </p:sp>
      <p:pic>
        <p:nvPicPr>
          <p:cNvPr id="10243" name="Picture 4" descr="targethardening"/>
          <p:cNvPicPr>
            <a:picLocks noChangeAspect="1" noChangeArrowheads="1"/>
          </p:cNvPicPr>
          <p:nvPr/>
        </p:nvPicPr>
        <p:blipFill>
          <a:blip r:embed="rId2" cstate="print"/>
          <a:srcRect/>
          <a:stretch>
            <a:fillRect/>
          </a:stretch>
        </p:blipFill>
        <p:spPr bwMode="auto">
          <a:xfrm>
            <a:off x="228600" y="381000"/>
            <a:ext cx="4433888" cy="5943600"/>
          </a:xfrm>
          <a:prstGeom prst="rect">
            <a:avLst/>
          </a:prstGeom>
          <a:noFill/>
          <a:ln w="9525">
            <a:noFill/>
            <a:miter lim="800000"/>
            <a:headEnd/>
            <a:tailEnd/>
          </a:ln>
        </p:spPr>
      </p:pic>
    </p:spTree>
    <p:extLst>
      <p:ext uri="{BB962C8B-B14F-4D97-AF65-F5344CB8AC3E}">
        <p14:creationId xmlns:p14="http://schemas.microsoft.com/office/powerpoint/2010/main" val="338798224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t>CPTED</a:t>
            </a:r>
          </a:p>
        </p:txBody>
      </p:sp>
      <p:sp>
        <p:nvSpPr>
          <p:cNvPr id="12291" name="Rectangle 3"/>
          <p:cNvSpPr>
            <a:spLocks noGrp="1" noChangeArrowheads="1"/>
          </p:cNvSpPr>
          <p:nvPr>
            <p:ph idx="1"/>
          </p:nvPr>
        </p:nvSpPr>
        <p:spPr>
          <a:xfrm>
            <a:off x="152400" y="1524000"/>
            <a:ext cx="8839200" cy="5181600"/>
          </a:xfrm>
        </p:spPr>
        <p:txBody>
          <a:bodyPr/>
          <a:lstStyle/>
          <a:p>
            <a:pPr eaLnBrk="1" hangingPunct="1">
              <a:buFontTx/>
              <a:buNone/>
            </a:pPr>
            <a:r>
              <a:rPr lang="en-US" dirty="0" smtClean="0">
                <a:solidFill>
                  <a:srgbClr val="00B0F0"/>
                </a:solidFill>
              </a:rPr>
              <a:t>C</a:t>
            </a:r>
            <a:r>
              <a:rPr lang="en-US" dirty="0" smtClean="0"/>
              <a:t>rime </a:t>
            </a:r>
            <a:r>
              <a:rPr lang="en-US" dirty="0" smtClean="0">
                <a:solidFill>
                  <a:srgbClr val="00B0F0"/>
                </a:solidFill>
              </a:rPr>
              <a:t>P</a:t>
            </a:r>
            <a:r>
              <a:rPr lang="en-US" dirty="0" smtClean="0"/>
              <a:t>revention </a:t>
            </a:r>
            <a:r>
              <a:rPr lang="en-US" dirty="0" smtClean="0">
                <a:solidFill>
                  <a:srgbClr val="00B0F0"/>
                </a:solidFill>
              </a:rPr>
              <a:t>T</a:t>
            </a:r>
            <a:r>
              <a:rPr lang="en-US" dirty="0" smtClean="0"/>
              <a:t>hrough </a:t>
            </a:r>
            <a:r>
              <a:rPr lang="en-US" dirty="0" smtClean="0">
                <a:solidFill>
                  <a:srgbClr val="00B0F0"/>
                </a:solidFill>
              </a:rPr>
              <a:t>E</a:t>
            </a:r>
            <a:r>
              <a:rPr lang="en-US" dirty="0" smtClean="0"/>
              <a:t>nvironmental </a:t>
            </a:r>
            <a:r>
              <a:rPr lang="en-US" dirty="0" smtClean="0">
                <a:solidFill>
                  <a:srgbClr val="00B0F0"/>
                </a:solidFill>
              </a:rPr>
              <a:t>D</a:t>
            </a:r>
            <a:r>
              <a:rPr lang="en-US" dirty="0" smtClean="0"/>
              <a:t>esign – The idea is that proper design of a physical environment can reduce crime </a:t>
            </a:r>
            <a:r>
              <a:rPr lang="en-US" b="1" dirty="0" smtClean="0"/>
              <a:t>by directly affecting human behavior</a:t>
            </a:r>
            <a:r>
              <a:rPr lang="en-US" dirty="0" smtClean="0"/>
              <a:t>.* </a:t>
            </a:r>
          </a:p>
          <a:p>
            <a:pPr lvl="1"/>
            <a:r>
              <a:rPr lang="en-US" dirty="0" smtClean="0"/>
              <a:t>CPTED provides guidance in loss and crime prevention through properly facility construction and environmental components and procedures.</a:t>
            </a:r>
          </a:p>
        </p:txBody>
      </p:sp>
    </p:spTree>
    <p:extLst>
      <p:ext uri="{BB962C8B-B14F-4D97-AF65-F5344CB8AC3E}">
        <p14:creationId xmlns:p14="http://schemas.microsoft.com/office/powerpoint/2010/main" val="427278810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t>CPTED guidelines</a:t>
            </a:r>
          </a:p>
        </p:txBody>
      </p:sp>
      <p:sp>
        <p:nvSpPr>
          <p:cNvPr id="14339" name="Rectangle 3"/>
          <p:cNvSpPr>
            <a:spLocks noGrp="1" noChangeArrowheads="1"/>
          </p:cNvSpPr>
          <p:nvPr>
            <p:ph idx="1"/>
          </p:nvPr>
        </p:nvSpPr>
        <p:spPr>
          <a:xfrm>
            <a:off x="228600" y="1524000"/>
            <a:ext cx="8686800" cy="5181600"/>
          </a:xfrm>
        </p:spPr>
        <p:txBody>
          <a:bodyPr>
            <a:normAutofit fontScale="92500"/>
          </a:bodyPr>
          <a:lstStyle/>
          <a:p>
            <a:pPr eaLnBrk="1" hangingPunct="1">
              <a:buFontTx/>
              <a:buNone/>
            </a:pPr>
            <a:r>
              <a:rPr lang="en-US" sz="2800" dirty="0" smtClean="0"/>
              <a:t>Examples</a:t>
            </a:r>
          </a:p>
          <a:p>
            <a:pPr eaLnBrk="1" hangingPunct="1"/>
            <a:r>
              <a:rPr lang="en-US" sz="2800" dirty="0" smtClean="0"/>
              <a:t>Hedges and planters should not be more than 2.5 feet tall.</a:t>
            </a:r>
          </a:p>
          <a:p>
            <a:pPr eaLnBrk="1" hangingPunct="1"/>
            <a:r>
              <a:rPr lang="en-US" sz="2800" dirty="0" smtClean="0"/>
              <a:t>Data center should be at the center of a facility.</a:t>
            </a:r>
          </a:p>
          <a:p>
            <a:pPr eaLnBrk="1" hangingPunct="1"/>
            <a:r>
              <a:rPr lang="en-US" sz="2800" dirty="0" smtClean="0"/>
              <a:t>Street furniture should encourage people to site and watch what is going around them.</a:t>
            </a:r>
          </a:p>
          <a:p>
            <a:pPr eaLnBrk="1" hangingPunct="1"/>
            <a:r>
              <a:rPr lang="en-US" sz="2800" dirty="0" smtClean="0"/>
              <a:t>Landscaping should not provide places to hide.</a:t>
            </a:r>
          </a:p>
          <a:p>
            <a:pPr eaLnBrk="1" hangingPunct="1"/>
            <a:r>
              <a:rPr lang="en-US" sz="2800" dirty="0" smtClean="0"/>
              <a:t>Put CCTV camera in plain view so criminals are aware they are being watched and recorded.</a:t>
            </a:r>
          </a:p>
          <a:p>
            <a:pPr eaLnBrk="1" hangingPunct="1"/>
            <a:endParaRPr lang="en-US" sz="2800" dirty="0" smtClean="0"/>
          </a:p>
          <a:p>
            <a:pPr eaLnBrk="1" hangingPunct="1">
              <a:buNone/>
            </a:pPr>
            <a:r>
              <a:rPr lang="en-US" sz="2800" dirty="0" smtClean="0"/>
              <a:t>Be able to determined what type of physical countermeasure are influenced by CPTED</a:t>
            </a:r>
          </a:p>
        </p:txBody>
      </p:sp>
    </p:spTree>
    <p:extLst>
      <p:ext uri="{BB962C8B-B14F-4D97-AF65-F5344CB8AC3E}">
        <p14:creationId xmlns:p14="http://schemas.microsoft.com/office/powerpoint/2010/main" val="346840272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CPTED</a:t>
            </a:r>
          </a:p>
        </p:txBody>
      </p:sp>
      <p:sp>
        <p:nvSpPr>
          <p:cNvPr id="15363" name="Rectangle 3"/>
          <p:cNvSpPr>
            <a:spLocks noGrp="1" noChangeArrowheads="1"/>
          </p:cNvSpPr>
          <p:nvPr>
            <p:ph idx="1"/>
          </p:nvPr>
        </p:nvSpPr>
        <p:spPr>
          <a:xfrm>
            <a:off x="228600" y="1600200"/>
            <a:ext cx="8763000" cy="5029200"/>
          </a:xfrm>
        </p:spPr>
        <p:txBody>
          <a:bodyPr/>
          <a:lstStyle/>
          <a:p>
            <a:pPr eaLnBrk="1" hangingPunct="1">
              <a:buFontTx/>
              <a:buNone/>
            </a:pPr>
            <a:r>
              <a:rPr lang="en-US" dirty="0" smtClean="0"/>
              <a:t>CPTED provides three main strategies to bring together physical environment and social behavior to increase overall protection:</a:t>
            </a:r>
          </a:p>
          <a:p>
            <a:pPr eaLnBrk="1" hangingPunct="1">
              <a:buFontTx/>
              <a:buNone/>
            </a:pPr>
            <a:endParaRPr lang="en-US" dirty="0" smtClean="0"/>
          </a:p>
          <a:p>
            <a:pPr eaLnBrk="1" hangingPunct="1">
              <a:buFontTx/>
              <a:buNone/>
            </a:pPr>
            <a:r>
              <a:rPr lang="en-US" dirty="0" smtClean="0"/>
              <a:t>We will talk about these strategies on the upcoming slides.</a:t>
            </a:r>
          </a:p>
          <a:p>
            <a:pPr eaLnBrk="1" hangingPunct="1"/>
            <a:r>
              <a:rPr lang="en-US" dirty="0" smtClean="0"/>
              <a:t>Natural Access Control*</a:t>
            </a:r>
          </a:p>
          <a:p>
            <a:pPr eaLnBrk="1" hangingPunct="1"/>
            <a:r>
              <a:rPr lang="en-US" dirty="0" smtClean="0"/>
              <a:t>Natural Surveillance*</a:t>
            </a:r>
          </a:p>
          <a:p>
            <a:pPr eaLnBrk="1" hangingPunct="1"/>
            <a:r>
              <a:rPr lang="en-US" dirty="0" smtClean="0"/>
              <a:t>Territorial reinforcement*</a:t>
            </a:r>
          </a:p>
          <a:p>
            <a:pPr eaLnBrk="1" hangingPunct="1">
              <a:buNone/>
            </a:pPr>
            <a:endParaRPr lang="en-US" dirty="0" smtClean="0"/>
          </a:p>
        </p:txBody>
      </p:sp>
    </p:spTree>
    <p:extLst>
      <p:ext uri="{BB962C8B-B14F-4D97-AF65-F5344CB8AC3E}">
        <p14:creationId xmlns:p14="http://schemas.microsoft.com/office/powerpoint/2010/main" val="301438401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t>CPTED (Natural Access Control)</a:t>
            </a:r>
          </a:p>
        </p:txBody>
      </p:sp>
      <p:sp>
        <p:nvSpPr>
          <p:cNvPr id="16387" name="Rectangle 3"/>
          <p:cNvSpPr>
            <a:spLocks noGrp="1" noChangeArrowheads="1"/>
          </p:cNvSpPr>
          <p:nvPr>
            <p:ph idx="1"/>
          </p:nvPr>
        </p:nvSpPr>
        <p:spPr/>
        <p:txBody>
          <a:bodyPr>
            <a:normAutofit/>
          </a:bodyPr>
          <a:lstStyle/>
          <a:p>
            <a:pPr>
              <a:buNone/>
            </a:pPr>
            <a:r>
              <a:rPr lang="en-US" dirty="0" smtClean="0"/>
              <a:t>Natural Access Control – tries to controls flow of  people entering and leaving a space by the placement of doors, fences, lighting and landscaping.</a:t>
            </a:r>
          </a:p>
          <a:p>
            <a:pPr lvl="1"/>
            <a:r>
              <a:rPr lang="en-US" dirty="0" smtClean="0"/>
              <a:t>Clear lines of sight and transparency are used to discouraged potential offenders.</a:t>
            </a:r>
          </a:p>
          <a:p>
            <a:pPr lvl="1"/>
            <a:r>
              <a:rPr lang="en-US" dirty="0" smtClean="0"/>
              <a:t>Natural barriers can be used to create physical security zones</a:t>
            </a:r>
          </a:p>
          <a:p>
            <a:pPr lvl="1"/>
            <a:r>
              <a:rPr lang="en-US" dirty="0" smtClean="0"/>
              <a:t>Methods are natural or organic, not target hardening</a:t>
            </a:r>
          </a:p>
          <a:p>
            <a:endParaRPr lang="en-US" dirty="0" smtClean="0"/>
          </a:p>
        </p:txBody>
      </p:sp>
    </p:spTree>
    <p:extLst>
      <p:ext uri="{BB962C8B-B14F-4D97-AF65-F5344CB8AC3E}">
        <p14:creationId xmlns:p14="http://schemas.microsoft.com/office/powerpoint/2010/main" val="3621343980"/>
      </p:ext>
    </p:extLst>
  </p:cSld>
  <p:clrMapOvr>
    <a:masterClrMapping/>
  </p:clrMapOvr>
  <p:timing>
    <p:tnLst>
      <p:par>
        <p:cTn id="1" dur="indefinite" restart="never" nodeType="tmRoot"/>
      </p:par>
    </p:tnLst>
  </p:timing>
</p:sld>
</file>

<file path=ppt/theme/theme1.xml><?xml version="1.0" encoding="utf-8"?>
<a:theme xmlns:a="http://schemas.openxmlformats.org/drawingml/2006/main" name="SMU Slide TEMPLATE 20100603.ver01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SMU Slide TEMPLATE 20100603.ver01a</Template>
  <TotalTime>0</TotalTime>
  <Words>7282</Words>
  <Application>Microsoft Office PowerPoint</Application>
  <PresentationFormat>On-screen Show (4:3)</PresentationFormat>
  <Paragraphs>1120</Paragraphs>
  <Slides>180</Slides>
  <Notes>68</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180</vt:i4>
      </vt:variant>
    </vt:vector>
  </HeadingPairs>
  <TitlesOfParts>
    <vt:vector size="193" baseType="lpstr">
      <vt:lpstr>ＭＳ Ｐゴシック</vt:lpstr>
      <vt:lpstr>Arial</vt:lpstr>
      <vt:lpstr>Arial Black</vt:lpstr>
      <vt:lpstr>Blazed</vt:lpstr>
      <vt:lpstr>Bookman Old Style</vt:lpstr>
      <vt:lpstr>Calibri</vt:lpstr>
      <vt:lpstr>Century Gothic</vt:lpstr>
      <vt:lpstr>Gisha</vt:lpstr>
      <vt:lpstr>Symbol</vt:lpstr>
      <vt:lpstr>Tahoma</vt:lpstr>
      <vt:lpstr>Wingdings</vt:lpstr>
      <vt:lpstr>SMU Slide TEMPLATE 20100603.ver01a</vt:lpstr>
      <vt:lpstr>Picture</vt:lpstr>
      <vt:lpstr>Session 11 – Physical &amp; Environmental</vt:lpstr>
      <vt:lpstr>Housekeeping</vt:lpstr>
      <vt:lpstr>Academic Calendar &amp; Sessions</vt:lpstr>
      <vt:lpstr>Comparison of Our Class to CISSP Domains</vt:lpstr>
      <vt:lpstr>Tales from the Crypt.</vt:lpstr>
      <vt:lpstr>UPDATES!</vt:lpstr>
      <vt:lpstr>PowerPoint Presentation</vt:lpstr>
      <vt:lpstr>PowerPoint Presentation</vt:lpstr>
      <vt:lpstr>PowerPoint Presentation</vt:lpstr>
      <vt:lpstr>PowerPoint Presentation</vt:lpstr>
      <vt:lpstr>Let’s Get Started.</vt:lpstr>
      <vt:lpstr>PHYSICAL SECURITY</vt:lpstr>
      <vt:lpstr>Information Security Controls</vt:lpstr>
      <vt:lpstr>PowerPoint Presentation</vt:lpstr>
      <vt:lpstr>Why Do We Care?</vt:lpstr>
      <vt:lpstr>Answer: Corporate Liability</vt:lpstr>
      <vt:lpstr>Corporate Must Haves</vt:lpstr>
      <vt:lpstr>Environmental Exposures and Controls Primer</vt:lpstr>
      <vt:lpstr>Physical Security</vt:lpstr>
      <vt:lpstr>Physical Security Threats</vt:lpstr>
      <vt:lpstr>PowerPoint Presentation</vt:lpstr>
      <vt:lpstr>PowerPoint Presentation</vt:lpstr>
      <vt:lpstr>Reflective Questions</vt:lpstr>
      <vt:lpstr>Facility and Personnel Controls</vt:lpstr>
      <vt:lpstr>Administrative Controls</vt:lpstr>
      <vt:lpstr>Choosing a Secure Site</vt:lpstr>
      <vt:lpstr>PowerPoint Presentation</vt:lpstr>
      <vt:lpstr>Designing a Secure Site</vt:lpstr>
      <vt:lpstr>Building Construction</vt:lpstr>
      <vt:lpstr>Building Construction (Cont.)</vt:lpstr>
      <vt:lpstr>Building Mechanicals</vt:lpstr>
      <vt:lpstr>Facility Security Management</vt:lpstr>
      <vt:lpstr>Personnel Controls</vt:lpstr>
      <vt:lpstr>Environmental, Utility, and Fire Controls</vt:lpstr>
      <vt:lpstr>Environmental Life and Safety</vt:lpstr>
      <vt:lpstr>Electrical Safety</vt:lpstr>
      <vt:lpstr>Electrical Power</vt:lpstr>
      <vt:lpstr>Power Fluctuations</vt:lpstr>
      <vt:lpstr>Humidity</vt:lpstr>
      <vt:lpstr>Humidity Related Safeguards</vt:lpstr>
      <vt:lpstr>Water Related Safeguards</vt:lpstr>
      <vt:lpstr>Fire Suppression Mediums</vt:lpstr>
      <vt:lpstr>Major Fire Classes and Suppression</vt:lpstr>
      <vt:lpstr>Fire Extinguishers</vt:lpstr>
      <vt:lpstr>Fire Detectors</vt:lpstr>
      <vt:lpstr>Fire Extinguishing Systems</vt:lpstr>
      <vt:lpstr>Halon Questions</vt:lpstr>
      <vt:lpstr>Halon Replacements</vt:lpstr>
      <vt:lpstr>Fire Contamination</vt:lpstr>
      <vt:lpstr>Heating Ventilation and Air Conditioning</vt:lpstr>
      <vt:lpstr>Facility Controls</vt:lpstr>
      <vt:lpstr>Facility Control Requirements</vt:lpstr>
      <vt:lpstr>Fences and Lighting</vt:lpstr>
      <vt:lpstr>Locks and Cameras</vt:lpstr>
      <vt:lpstr>Facility Access Control</vt:lpstr>
      <vt:lpstr>Intrusion Alarms</vt:lpstr>
      <vt:lpstr>Alarm Types</vt:lpstr>
      <vt:lpstr>Alarm Related Terms</vt:lpstr>
      <vt:lpstr>Computer and Media Controls</vt:lpstr>
      <vt:lpstr>Physical Computer Controls</vt:lpstr>
      <vt:lpstr>Media Storage Protection</vt:lpstr>
      <vt:lpstr>Data Destruction and Reuse</vt:lpstr>
      <vt:lpstr>Physical Security Walk-Through</vt:lpstr>
      <vt:lpstr>Environmental Exposures and Controls Audit</vt:lpstr>
      <vt:lpstr>Environmental Exposures</vt:lpstr>
      <vt:lpstr>Water Exposures and Controls</vt:lpstr>
      <vt:lpstr>Fire Exposures and Controls</vt:lpstr>
      <vt:lpstr>Electrical Exposures and Controls</vt:lpstr>
      <vt:lpstr>Air Exposures and Controls</vt:lpstr>
      <vt:lpstr>PowerPoint Presentation</vt:lpstr>
      <vt:lpstr>Monitoring Exposures and Controls</vt:lpstr>
      <vt:lpstr>Personnel Exposures and Controls</vt:lpstr>
      <vt:lpstr>Physical Access Exposures and Controls</vt:lpstr>
      <vt:lpstr>Physical Access Exposures</vt:lpstr>
      <vt:lpstr>Physical Access Controls</vt:lpstr>
      <vt:lpstr>Additional Key Terms</vt:lpstr>
      <vt:lpstr>Final Thoughts</vt:lpstr>
      <vt:lpstr>Final Thoughts</vt:lpstr>
      <vt:lpstr>From Authorities to Audits</vt:lpstr>
      <vt:lpstr>Effectively Managed IT Controls</vt:lpstr>
      <vt:lpstr>PowerPoint Presentation</vt:lpstr>
      <vt:lpstr>Additional Materials</vt:lpstr>
      <vt:lpstr>Additional Materials</vt:lpstr>
      <vt:lpstr>Let’s Get Started.</vt:lpstr>
      <vt:lpstr>Chapter 6 – Physical and Environmental Security</vt:lpstr>
      <vt:lpstr>Physical and Environmental Security</vt:lpstr>
      <vt:lpstr>Some examples of physical problems</vt:lpstr>
      <vt:lpstr>Failed Security</vt:lpstr>
      <vt:lpstr>Threats to physical security</vt:lpstr>
      <vt:lpstr>Physical security fundamentals</vt:lpstr>
      <vt:lpstr>Planning Process</vt:lpstr>
      <vt:lpstr>Planning Process</vt:lpstr>
      <vt:lpstr>Planning process</vt:lpstr>
      <vt:lpstr>Target Hardening ()</vt:lpstr>
      <vt:lpstr>Target Hardening</vt:lpstr>
      <vt:lpstr>CPTED</vt:lpstr>
      <vt:lpstr>CPTED guidelines</vt:lpstr>
      <vt:lpstr>CPTED</vt:lpstr>
      <vt:lpstr>CPTED (Natural Access Control)</vt:lpstr>
      <vt:lpstr>CPTED (Natural Surveillance)</vt:lpstr>
      <vt:lpstr>CPTED (Territorial Reinforcement)</vt:lpstr>
      <vt:lpstr>CPTED (Territorial Reinforcement)</vt:lpstr>
      <vt:lpstr>Good approach to Physical Security</vt:lpstr>
      <vt:lpstr>Security Zones</vt:lpstr>
      <vt:lpstr>Designing a Physical Security Program</vt:lpstr>
      <vt:lpstr>Facilities</vt:lpstr>
      <vt:lpstr>Construction</vt:lpstr>
      <vt:lpstr>Entry Points</vt:lpstr>
      <vt:lpstr>Doors</vt:lpstr>
      <vt:lpstr>Man Trap*</vt:lpstr>
      <vt:lpstr>Windows</vt:lpstr>
      <vt:lpstr>Windows</vt:lpstr>
      <vt:lpstr>Computer Room</vt:lpstr>
      <vt:lpstr>Computer Room</vt:lpstr>
      <vt:lpstr>Computer Room</vt:lpstr>
      <vt:lpstr>Protecting Assets</vt:lpstr>
      <vt:lpstr>BIOS</vt:lpstr>
      <vt:lpstr>BIOS</vt:lpstr>
      <vt:lpstr>Protecting Assets</vt:lpstr>
      <vt:lpstr>Internal Support Systems</vt:lpstr>
      <vt:lpstr>Electrical Power Issues</vt:lpstr>
      <vt:lpstr>Electric power issues</vt:lpstr>
      <vt:lpstr>Electrical Power Issues</vt:lpstr>
      <vt:lpstr>Electrical power issues</vt:lpstr>
      <vt:lpstr>Power</vt:lpstr>
      <vt:lpstr>Power best practices</vt:lpstr>
      <vt:lpstr>Daisy Chained Power Strips</vt:lpstr>
      <vt:lpstr>Environmental Issues</vt:lpstr>
      <vt:lpstr>Environmental Issues</vt:lpstr>
      <vt:lpstr>Environmental Issues</vt:lpstr>
      <vt:lpstr>Fire prevention</vt:lpstr>
      <vt:lpstr>Fire prevention systems</vt:lpstr>
      <vt:lpstr>Fire suppression ()</vt:lpstr>
      <vt:lpstr>Fire Suppression</vt:lpstr>
      <vt:lpstr>Fire Suppression</vt:lpstr>
      <vt:lpstr>Fire Suppression</vt:lpstr>
      <vt:lpstr>Fire Suppression (Gases)</vt:lpstr>
      <vt:lpstr>Fire Suppression Note</vt:lpstr>
      <vt:lpstr>Fire Suppression Systems</vt:lpstr>
      <vt:lpstr>Sprinkler Heads</vt:lpstr>
      <vt:lpstr>Automatic fire suppression</vt:lpstr>
      <vt:lpstr>Automatic fire suppression</vt:lpstr>
      <vt:lpstr>Automatic fire suppression</vt:lpstr>
      <vt:lpstr>Fire random tidbit</vt:lpstr>
      <vt:lpstr>Plenum</vt:lpstr>
      <vt:lpstr>Perimeter security</vt:lpstr>
      <vt:lpstr>Perimeter Security</vt:lpstr>
      <vt:lpstr>Locks</vt:lpstr>
      <vt:lpstr>Warded Lock</vt:lpstr>
      <vt:lpstr>Standard Tumbler Lock</vt:lpstr>
      <vt:lpstr>Medco High Security Tumbler</vt:lpstr>
      <vt:lpstr>Locks types (453)</vt:lpstr>
      <vt:lpstr>Attacks against key type locks</vt:lpstr>
      <vt:lpstr>Lock Picking and Bumpkey</vt:lpstr>
      <vt:lpstr>Locks</vt:lpstr>
      <vt:lpstr>Cipher Lock*</vt:lpstr>
      <vt:lpstr>Cipher Lock</vt:lpstr>
      <vt:lpstr>Device Locks</vt:lpstr>
      <vt:lpstr>Switch Lock</vt:lpstr>
      <vt:lpstr>Port / Laptop Lock</vt:lpstr>
      <vt:lpstr>Device Locks</vt:lpstr>
      <vt:lpstr>Personnel access controls</vt:lpstr>
      <vt:lpstr>Fencing</vt:lpstr>
      <vt:lpstr>Fencing</vt:lpstr>
      <vt:lpstr>Bollards*</vt:lpstr>
      <vt:lpstr>Bollards</vt:lpstr>
      <vt:lpstr>Lighting</vt:lpstr>
      <vt:lpstr>Surveillance</vt:lpstr>
      <vt:lpstr>Surveillance</vt:lpstr>
      <vt:lpstr>Focal Length</vt:lpstr>
      <vt:lpstr>Depth of Field</vt:lpstr>
      <vt:lpstr>Depth of Field</vt:lpstr>
      <vt:lpstr>Depth of Field</vt:lpstr>
      <vt:lpstr>Surveillance</vt:lpstr>
      <vt:lpstr>Intrusion Detection Systems</vt:lpstr>
      <vt:lpstr>Electromechanical IDS</vt:lpstr>
      <vt:lpstr>Photoelectric IDS</vt:lpstr>
      <vt:lpstr>IDS</vt:lpstr>
      <vt:lpstr>Passive Infrared IDS</vt:lpstr>
      <vt:lpstr>Patrols and Guards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
  <cp:revision>222</cp:revision>
  <dcterms:created xsi:type="dcterms:W3CDTF">2008-10-07T12:24:40Z</dcterms:created>
  <dcterms:modified xsi:type="dcterms:W3CDTF">2016-11-27T23:02:28Z</dcterms:modified>
</cp:coreProperties>
</file>